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6"/>
  </p:notesMasterIdLst>
  <p:sldIdLst>
    <p:sldId id="296" r:id="rId2"/>
    <p:sldId id="587" r:id="rId3"/>
    <p:sldId id="295" r:id="rId4"/>
    <p:sldId id="569" r:id="rId5"/>
    <p:sldId id="320" r:id="rId6"/>
    <p:sldId id="570" r:id="rId7"/>
    <p:sldId id="571" r:id="rId8"/>
    <p:sldId id="362" r:id="rId9"/>
    <p:sldId id="588" r:id="rId10"/>
    <p:sldId id="572" r:id="rId11"/>
    <p:sldId id="583" r:id="rId12"/>
    <p:sldId id="585" r:id="rId13"/>
    <p:sldId id="586" r:id="rId14"/>
    <p:sldId id="556"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008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C00"/>
    <a:srgbClr val="009900"/>
    <a:srgbClr val="008000"/>
    <a:srgbClr val="90D4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728" autoAdjust="0"/>
  </p:normalViewPr>
  <p:slideViewPr>
    <p:cSldViewPr>
      <p:cViewPr varScale="1">
        <p:scale>
          <a:sx n="70" d="100"/>
          <a:sy n="70" d="100"/>
        </p:scale>
        <p:origin x="1386" y="60"/>
      </p:cViewPr>
      <p:guideLst>
        <p:guide orient="horz" pos="2160"/>
        <p:guide pos="2880"/>
      </p:guideLst>
    </p:cSldViewPr>
  </p:slideViewPr>
  <p:notesTextViewPr>
    <p:cViewPr>
      <p:scale>
        <a:sx n="3" d="2"/>
        <a:sy n="3" d="2"/>
      </p:scale>
      <p:origin x="0" y="0"/>
    </p:cViewPr>
  </p:notesTextViewPr>
  <p:sorterViewPr>
    <p:cViewPr>
      <p:scale>
        <a:sx n="66" d="100"/>
        <a:sy n="66" d="100"/>
      </p:scale>
      <p:origin x="0" y="1338"/>
    </p:cViewPr>
  </p:sorterViewPr>
  <p:notesViewPr>
    <p:cSldViewPr>
      <p:cViewPr varScale="1">
        <p:scale>
          <a:sx n="55" d="100"/>
          <a:sy n="55" d="100"/>
        </p:scale>
        <p:origin x="-285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8EAC6A-8E10-4B5E-B71F-87F885E84564}" type="datetimeFigureOut">
              <a:rPr lang="fr-FR" smtClean="0"/>
              <a:pPr/>
              <a:t>08/02/2017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DD6A8B-6E9F-4138-9C7C-920F205ACD03}" type="slidenum">
              <a:rPr lang="fr-FR" smtClean="0"/>
              <a:pPr/>
              <a:t>‹N°›</a:t>
            </a:fld>
            <a:endParaRPr lang="fr-FR"/>
          </a:p>
        </p:txBody>
      </p:sp>
    </p:spTree>
    <p:extLst>
      <p:ext uri="{BB962C8B-B14F-4D97-AF65-F5344CB8AC3E}">
        <p14:creationId xmlns:p14="http://schemas.microsoft.com/office/powerpoint/2010/main" val="1618925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pPr/>
              <a:t>1</a:t>
            </a:fld>
            <a:endParaRPr lang="fr-FR"/>
          </a:p>
        </p:txBody>
      </p:sp>
    </p:spTree>
    <p:extLst>
      <p:ext uri="{BB962C8B-B14F-4D97-AF65-F5344CB8AC3E}">
        <p14:creationId xmlns:p14="http://schemas.microsoft.com/office/powerpoint/2010/main" val="541501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pPr/>
              <a:t>2</a:t>
            </a:fld>
            <a:endParaRPr lang="fr-FR"/>
          </a:p>
        </p:txBody>
      </p:sp>
    </p:spTree>
    <p:extLst>
      <p:ext uri="{BB962C8B-B14F-4D97-AF65-F5344CB8AC3E}">
        <p14:creationId xmlns:p14="http://schemas.microsoft.com/office/powerpoint/2010/main" val="18838065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fr-FR" smtClean="0"/>
              <a:t>Modifiez le style du titre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B4FBC594-0CB6-444B-B773-2A4671E7EB2D}" type="datetime1">
              <a:rPr lang="fr-FR" smtClean="0"/>
              <a:t>08/02/2017</a:t>
            </a:fld>
            <a:endParaRPr lang="fr-FR"/>
          </a:p>
        </p:txBody>
      </p:sp>
      <p:sp>
        <p:nvSpPr>
          <p:cNvPr id="5" name="Footer Placeholder 4"/>
          <p:cNvSpPr>
            <a:spLocks noGrp="1"/>
          </p:cNvSpPr>
          <p:nvPr>
            <p:ph type="ftr" sz="quarter" idx="11"/>
          </p:nvPr>
        </p:nvSpPr>
        <p:spPr>
          <a:xfrm>
            <a:off x="812805" y="6272785"/>
            <a:ext cx="4745736" cy="365125"/>
          </a:xfrm>
        </p:spPr>
        <p:txBody>
          <a:bodyPr/>
          <a:lstStyle/>
          <a:p>
            <a:endParaRPr lang="fr-FR"/>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E1C4F041-CB23-46F2-B19E-BDA8202D2A74}" type="slidenum">
              <a:rPr lang="fr-FR" smtClean="0"/>
              <a:pPr/>
              <a:t>‹N°›</a:t>
            </a:fld>
            <a:endParaRPr lang="fr-FR"/>
          </a:p>
        </p:txBody>
      </p:sp>
    </p:spTree>
    <p:extLst>
      <p:ext uri="{BB962C8B-B14F-4D97-AF65-F5344CB8AC3E}">
        <p14:creationId xmlns:p14="http://schemas.microsoft.com/office/powerpoint/2010/main" val="2530836284"/>
      </p:ext>
    </p:extLst>
  </p:cSld>
  <p:clrMapOvr>
    <a:masterClrMapping/>
  </p:clrMapOvr>
  <p:transition>
    <p:spli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806BBA45-F670-4403-84AE-414D131BB791}" type="datetime1">
              <a:rPr lang="fr-FR" smtClean="0"/>
              <a:t>08/02/2017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1310124089"/>
      </p:ext>
    </p:extLst>
  </p:cSld>
  <p:clrMapOvr>
    <a:masterClrMapping/>
  </p:clrMapOvr>
  <p:transition>
    <p:spli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fr-FR" smtClean="0"/>
              <a:t>Modifiez le style du titre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7F310287-DADB-4D42-9B68-463647AFA7F9}" type="datetime1">
              <a:rPr lang="fr-FR" smtClean="0"/>
              <a:t>08/02/2017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3089816925"/>
      </p:ext>
    </p:extLst>
  </p:cSld>
  <p:clrMapOvr>
    <a:masterClrMapping/>
  </p:clrMapOvr>
  <p:transition>
    <p:spli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2C4BE9DE-1C0B-4F45-BC14-A7EB01EBA5DC}" type="datetime1">
              <a:rPr lang="fr-FR" smtClean="0"/>
              <a:t>08/02/2017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710321521"/>
      </p:ext>
    </p:extLst>
  </p:cSld>
  <p:clrMapOvr>
    <a:masterClrMapping/>
  </p:clrMapOvr>
  <p:transition>
    <p:spli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fr-FR" smtClean="0"/>
              <a:t>Modifiez le style du titre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CEFABE1E-914B-47CD-A1B0-A41B1A096EF9}" type="datetime1">
              <a:rPr lang="fr-FR" smtClean="0"/>
              <a:t>08/02/2017</a:t>
            </a:fld>
            <a:endParaRPr lang="fr-FR"/>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fr-FR"/>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E1C4F041-CB23-46F2-B19E-BDA8202D2A74}" type="slidenum">
              <a:rPr lang="fr-FR" smtClean="0"/>
              <a:pPr/>
              <a:t>‹N°›</a:t>
            </a:fld>
            <a:endParaRPr lang="fr-FR"/>
          </a:p>
        </p:txBody>
      </p:sp>
    </p:spTree>
    <p:extLst>
      <p:ext uri="{BB962C8B-B14F-4D97-AF65-F5344CB8AC3E}">
        <p14:creationId xmlns:p14="http://schemas.microsoft.com/office/powerpoint/2010/main" val="2972699513"/>
      </p:ext>
    </p:extLst>
  </p:cSld>
  <p:clrMapOvr>
    <a:masterClrMapping/>
  </p:clrMapOvr>
  <p:transition>
    <p:spli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1C3EDDCF-2F40-4CCC-ACC1-D9BDCB64DDC8}" type="datetime1">
              <a:rPr lang="fr-FR" smtClean="0"/>
              <a:t>08/02/2017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3019155115"/>
      </p:ext>
    </p:extLst>
  </p:cSld>
  <p:clrMapOvr>
    <a:masterClrMapping/>
  </p:clrMapOvr>
  <p:transition>
    <p:spli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FB86A8CA-0483-4CC6-975A-E04061019DD9}" type="datetime1">
              <a:rPr lang="fr-FR" smtClean="0"/>
              <a:t>08/02/2017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3426247232"/>
      </p:ext>
    </p:extLst>
  </p:cSld>
  <p:clrMapOvr>
    <a:masterClrMapping/>
  </p:clrMapOvr>
  <p:transition>
    <p:spli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D126436B-2FE5-4E02-9A80-45CD9EB6ADFE}" type="datetime1">
              <a:rPr lang="fr-FR" smtClean="0"/>
              <a:t>08/02/2017</a:t>
            </a:fld>
            <a:endParaRPr lang="fr-FR"/>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fr-FR"/>
          </a:p>
        </p:txBody>
      </p:sp>
      <p:sp>
        <p:nvSpPr>
          <p:cNvPr id="5" name="Slide Number Placeholder 4"/>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3942055155"/>
      </p:ext>
    </p:extLst>
  </p:cSld>
  <p:clrMapOvr>
    <a:masterClrMapping/>
  </p:clrMapOvr>
  <p:transition>
    <p:spli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9E6BC-1294-445C-99F1-9E74088C1D4B}" type="datetime1">
              <a:rPr lang="fr-FR" smtClean="0"/>
              <a:t>08/02/2017</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171185946"/>
      </p:ext>
    </p:extLst>
  </p:cSld>
  <p:clrMapOvr>
    <a:masterClrMapping/>
  </p:clrMapOvr>
  <p:transition>
    <p:spli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fr-FR" smtClean="0"/>
              <a:t>Modifiez le style du titre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8B22EDFE-B3BD-46B9-8E4A-B88C7E1D2AFE}" type="datetime1">
              <a:rPr lang="fr-FR" smtClean="0"/>
              <a:t>08/02/2017</a:t>
            </a:fld>
            <a:endParaRPr lang="fr-FR"/>
          </a:p>
        </p:txBody>
      </p:sp>
      <p:sp>
        <p:nvSpPr>
          <p:cNvPr id="10" name="Footer Placeholder 9"/>
          <p:cNvSpPr>
            <a:spLocks noGrp="1"/>
          </p:cNvSpPr>
          <p:nvPr>
            <p:ph type="ftr" sz="quarter" idx="11"/>
          </p:nvPr>
        </p:nvSpPr>
        <p:spPr/>
        <p:txBody>
          <a:bodyPr/>
          <a:lstStyle/>
          <a:p>
            <a:endParaRPr lang="fr-FR"/>
          </a:p>
        </p:txBody>
      </p:sp>
      <p:sp>
        <p:nvSpPr>
          <p:cNvPr id="11" name="Slide Number Placeholder 10"/>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748076168"/>
      </p:ext>
    </p:extLst>
  </p:cSld>
  <p:clrMapOvr>
    <a:masterClrMapping/>
  </p:clrMapOvr>
  <p:transition>
    <p:spli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A974386E-46BF-4817-91B6-0E63EF40C9F5}" type="datetime1">
              <a:rPr lang="fr-FR" smtClean="0"/>
              <a:t>08/02/2017</a:t>
            </a:fld>
            <a:endParaRPr lang="fr-FR"/>
          </a:p>
        </p:txBody>
      </p:sp>
      <p:sp>
        <p:nvSpPr>
          <p:cNvPr id="10" name="Slide Number Placeholder 9"/>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2523039678"/>
      </p:ext>
    </p:extLst>
  </p:cSld>
  <p:clrMapOvr>
    <a:masterClrMapping/>
  </p:clrMapOvr>
  <p:transition>
    <p:spli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216F0F38-77BD-4AB3-BC58-69732730CDAA}" type="datetime1">
              <a:rPr lang="fr-FR" smtClean="0"/>
              <a:t>08/02/2017</a:t>
            </a:fld>
            <a:endParaRPr lang="fr-FR"/>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fr-FR"/>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E1C4F041-CB23-46F2-B19E-BDA8202D2A74}" type="slidenum">
              <a:rPr lang="fr-FR" smtClean="0"/>
              <a:pPr/>
              <a:t>‹N°›</a:t>
            </a:fld>
            <a:endParaRPr lang="fr-FR"/>
          </a:p>
        </p:txBody>
      </p:sp>
    </p:spTree>
    <p:extLst>
      <p:ext uri="{BB962C8B-B14F-4D97-AF65-F5344CB8AC3E}">
        <p14:creationId xmlns:p14="http://schemas.microsoft.com/office/powerpoint/2010/main" val="5342242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split/>
  </p:transition>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611560" y="476672"/>
            <a:ext cx="7704856" cy="1296144"/>
          </a:xfrm>
        </p:spPr>
        <p:txBody>
          <a:bodyPr>
            <a:noAutofit/>
          </a:bodyPr>
          <a:lstStyle/>
          <a:p>
            <a:pPr algn="ctr">
              <a:lnSpc>
                <a:spcPct val="100000"/>
              </a:lnSpc>
            </a:pPr>
            <a:r>
              <a:rPr lang="fr-FR" sz="3200" b="1" dirty="0" smtClean="0">
                <a:solidFill>
                  <a:schemeClr val="tx1"/>
                </a:solidFill>
                <a:latin typeface="Tw Cen MT" panose="020B0602020104020603" pitchFamily="34" charset="0"/>
                <a:ea typeface="Ebrima" panose="02000000000000000000" pitchFamily="2" charset="0"/>
                <a:cs typeface="Ebrima" panose="02000000000000000000" pitchFamily="2" charset="0"/>
              </a:rPr>
              <a:t>REPUBLIQUE </a:t>
            </a:r>
            <a:r>
              <a:rPr lang="fr-FR" sz="3200" b="1" dirty="0">
                <a:solidFill>
                  <a:schemeClr val="tx1"/>
                </a:solidFill>
                <a:latin typeface="Tw Cen MT" panose="020B0602020104020603" pitchFamily="34" charset="0"/>
                <a:ea typeface="Ebrima" panose="02000000000000000000" pitchFamily="2" charset="0"/>
                <a:cs typeface="Ebrima" panose="02000000000000000000" pitchFamily="2" charset="0"/>
              </a:rPr>
              <a:t>TOGOLAISE</a:t>
            </a:r>
            <a:r>
              <a:rPr lang="fr-FR" sz="2800" b="1" dirty="0" smtClean="0">
                <a:solidFill>
                  <a:schemeClr val="tx1"/>
                </a:solidFill>
                <a:latin typeface="Aharoni" panose="02010803020104030203" pitchFamily="2" charset="-79"/>
                <a:cs typeface="Aharoni" panose="02010803020104030203" pitchFamily="2" charset="-79"/>
              </a:rPr>
              <a:t/>
            </a:r>
            <a:br>
              <a:rPr lang="fr-FR" sz="2800" b="1" dirty="0" smtClean="0">
                <a:solidFill>
                  <a:schemeClr val="tx1"/>
                </a:solidFill>
                <a:latin typeface="Aharoni" panose="02010803020104030203" pitchFamily="2" charset="-79"/>
                <a:cs typeface="Aharoni" panose="02010803020104030203" pitchFamily="2" charset="-79"/>
              </a:rPr>
            </a:br>
            <a:r>
              <a:rPr lang="fr-FR" sz="1300" b="1" dirty="0" smtClean="0">
                <a:solidFill>
                  <a:srgbClr val="005C00"/>
                </a:solidFill>
                <a:latin typeface="Arial Narrow" panose="020B0606020202030204" pitchFamily="34" charset="0"/>
                <a:cs typeface="Arial" panose="020B0604020202020204" pitchFamily="34" charset="0"/>
              </a:rPr>
              <a:t>MINISTERE DE LA SANTE ET DE LA PROTECTION SOCIALE</a:t>
            </a:r>
            <a:endParaRPr lang="fr-FR" sz="1300" b="1" dirty="0">
              <a:solidFill>
                <a:srgbClr val="005C00"/>
              </a:solidFill>
              <a:latin typeface="Arial Narrow" panose="020B060602020203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1</a:t>
            </a:fld>
            <a:endParaRPr lang="fr-FR"/>
          </a:p>
        </p:txBody>
      </p:sp>
      <p:cxnSp>
        <p:nvCxnSpPr>
          <p:cNvPr id="5" name="Connecteur droit 4"/>
          <p:cNvCxnSpPr/>
          <p:nvPr/>
        </p:nvCxnSpPr>
        <p:spPr>
          <a:xfrm>
            <a:off x="1115616" y="1628800"/>
            <a:ext cx="6840760" cy="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419872" y="5301207"/>
            <a:ext cx="4824536" cy="7200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solidFill>
                  <a:schemeClr val="tx1">
                    <a:lumMod val="95000"/>
                    <a:lumOff val="5000"/>
                  </a:schemeClr>
                </a:solidFill>
                <a:latin typeface="Arial Narrow" panose="020B0606020202030204" pitchFamily="34" charset="0"/>
              </a:rPr>
              <a:t>Lomé, 09 février 2017</a:t>
            </a:r>
            <a:endParaRPr lang="fr-FR" sz="1600" b="1" dirty="0">
              <a:solidFill>
                <a:schemeClr val="tx1">
                  <a:lumMod val="95000"/>
                  <a:lumOff val="5000"/>
                </a:schemeClr>
              </a:solidFill>
              <a:latin typeface="Arial Narrow" panose="020B0606020202030204" pitchFamily="34" charset="0"/>
            </a:endParaRPr>
          </a:p>
        </p:txBody>
      </p:sp>
      <p:sp>
        <p:nvSpPr>
          <p:cNvPr id="6" name="Rectangle 5"/>
          <p:cNvSpPr/>
          <p:nvPr/>
        </p:nvSpPr>
        <p:spPr>
          <a:xfrm>
            <a:off x="1115616" y="3807331"/>
            <a:ext cx="7367730" cy="1061829"/>
          </a:xfrm>
          <a:prstGeom prst="rect">
            <a:avLst/>
          </a:prstGeom>
        </p:spPr>
        <p:txBody>
          <a:bodyPr wrap="square">
            <a:spAutoFit/>
          </a:bodyPr>
          <a:lstStyle/>
          <a:p>
            <a:pPr algn="ctr"/>
            <a:r>
              <a:rPr lang="fr-CH" sz="2100" b="1" dirty="0" smtClean="0">
                <a:latin typeface="Arial" panose="020B0604020202020204" pitchFamily="34" charset="0"/>
                <a:cs typeface="Arial" panose="020B0604020202020204" pitchFamily="34" charset="0"/>
              </a:rPr>
              <a:t>Financement domestique de la santé au Togo : mécanismes de financement innovants vers la Couverture Sanitaire Universelle (CSU)</a:t>
            </a:r>
            <a:endParaRPr lang="fr-FR" sz="2100" b="1" dirty="0">
              <a:latin typeface="Arial" panose="020B0604020202020204" pitchFamily="34" charset="0"/>
              <a:cs typeface="Arial" panose="020B0604020202020204" pitchFamily="34" charset="0"/>
            </a:endParaRPr>
          </a:p>
        </p:txBody>
      </p:sp>
      <p:sp>
        <p:nvSpPr>
          <p:cNvPr id="9" name="Rectangle 8"/>
          <p:cNvSpPr/>
          <p:nvPr/>
        </p:nvSpPr>
        <p:spPr>
          <a:xfrm>
            <a:off x="1835696" y="3028890"/>
            <a:ext cx="5688632" cy="400110"/>
          </a:xfrm>
          <a:prstGeom prst="rect">
            <a:avLst/>
          </a:prstGeom>
        </p:spPr>
        <p:txBody>
          <a:bodyPr wrap="square">
            <a:spAutoFit/>
          </a:bodyPr>
          <a:lstStyle/>
          <a:p>
            <a:pPr algn="ctr">
              <a:spcAft>
                <a:spcPts val="0"/>
              </a:spcAft>
            </a:pPr>
            <a:r>
              <a:rPr lang="fr-CH" sz="2000" b="1" dirty="0" smtClean="0">
                <a:solidFill>
                  <a:srgbClr val="0070C0"/>
                </a:solidFill>
                <a:latin typeface="Arial Narrow" panose="020B0606020202030204" pitchFamily="34" charset="0"/>
                <a:ea typeface="MS Mincho" panose="02020609040205080304" pitchFamily="49" charset="-128"/>
                <a:cs typeface="Times New Roman" panose="02020603050405020304" pitchFamily="18" charset="0"/>
              </a:rPr>
              <a:t>Dialogue national sur le financement de la santé </a:t>
            </a:r>
            <a:endParaRPr lang="fr-FR" sz="2400" dirty="0">
              <a:solidFill>
                <a:srgbClr val="0070C0"/>
              </a:solidFill>
              <a:effectLst/>
              <a:latin typeface="Arial Narrow" panose="020B0606020202030204" pitchFamily="34" charset="0"/>
              <a:ea typeface="MS Mincho" panose="02020609040205080304" pitchFamily="49" charset="-128"/>
              <a:cs typeface="Times New Roman" panose="02020603050405020304" pitchFamily="18" charset="0"/>
            </a:endParaRPr>
          </a:p>
        </p:txBody>
      </p:sp>
      <p:sp>
        <p:nvSpPr>
          <p:cNvPr id="10" name="Rectangle 9"/>
          <p:cNvSpPr/>
          <p:nvPr/>
        </p:nvSpPr>
        <p:spPr>
          <a:xfrm>
            <a:off x="3165204" y="3419708"/>
            <a:ext cx="2813591" cy="369332"/>
          </a:xfrm>
          <a:prstGeom prst="rect">
            <a:avLst/>
          </a:prstGeom>
        </p:spPr>
        <p:txBody>
          <a:bodyPr wrap="none">
            <a:spAutoFit/>
          </a:bodyPr>
          <a:lstStyle/>
          <a:p>
            <a:pPr algn="ctr">
              <a:spcAft>
                <a:spcPts val="0"/>
              </a:spcAft>
            </a:pPr>
            <a:r>
              <a:rPr lang="fr-CH" dirty="0">
                <a:latin typeface="Arial" panose="020B0604020202020204" pitchFamily="34" charset="0"/>
                <a:ea typeface="MS Mincho" panose="02020609040205080304" pitchFamily="49" charset="-128"/>
                <a:cs typeface="Times New Roman" panose="02020603050405020304" pitchFamily="18" charset="0"/>
              </a:rPr>
              <a:t>_ _ _ _ _ _ _ _ _ _ _ </a:t>
            </a:r>
            <a:r>
              <a:rPr lang="fr-CH" dirty="0" smtClean="0">
                <a:latin typeface="Arial" panose="020B0604020202020204" pitchFamily="34" charset="0"/>
                <a:ea typeface="MS Mincho" panose="02020609040205080304" pitchFamily="49" charset="-128"/>
                <a:cs typeface="Times New Roman" panose="02020603050405020304" pitchFamily="18" charset="0"/>
              </a:rPr>
              <a:t>__ </a:t>
            </a:r>
            <a:r>
              <a:rPr lang="fr-CH" dirty="0">
                <a:latin typeface="Arial" panose="020B0604020202020204" pitchFamily="34" charset="0"/>
                <a:ea typeface="MS Mincho" panose="02020609040205080304" pitchFamily="49" charset="-128"/>
                <a:cs typeface="Times New Roman" panose="02020603050405020304" pitchFamily="18" charset="0"/>
              </a:rPr>
              <a:t>_</a:t>
            </a:r>
            <a:endParaRPr lang="fr-FR" sz="2400" dirty="0">
              <a:effectLst/>
              <a:latin typeface="Georgia" panose="02040502050405020303" pitchFamily="18" charset="0"/>
              <a:ea typeface="MS Mincho" panose="02020609040205080304" pitchFamily="49" charset="-128"/>
              <a:cs typeface="Times New Roman" panose="02020603050405020304" pitchFamily="18" charset="0"/>
            </a:endParaRPr>
          </a:p>
        </p:txBody>
      </p:sp>
      <p:pic>
        <p:nvPicPr>
          <p:cNvPr id="11" name="il_fi" descr="http://www.republicoftogo.com/var/ezflow_site/storage/images/toutes-les-rubriques/medias/a-quelles-armoiries-se-vouer/27857-1-fre-FR/A-quelles-armoiries-se-vouer_article_top.jpg"/>
          <p:cNvPicPr/>
          <p:nvPr/>
        </p:nvPicPr>
        <p:blipFill>
          <a:blip r:embed="rId4"/>
          <a:srcRect l="1759" r="56631" b="15791"/>
          <a:stretch>
            <a:fillRect/>
          </a:stretch>
        </p:blipFill>
        <p:spPr bwMode="auto">
          <a:xfrm>
            <a:off x="4076700" y="1772816"/>
            <a:ext cx="990600" cy="1143000"/>
          </a:xfrm>
          <a:prstGeom prst="rect">
            <a:avLst/>
          </a:prstGeom>
          <a:noFill/>
          <a:ln w="9525">
            <a:noFill/>
            <a:miter lim="800000"/>
            <a:headEnd/>
            <a:tailEnd/>
          </a:ln>
        </p:spPr>
      </p:pic>
    </p:spTree>
    <p:extLst>
      <p:ext uri="{BB962C8B-B14F-4D97-AF65-F5344CB8AC3E}">
        <p14:creationId xmlns:p14="http://schemas.microsoft.com/office/powerpoint/2010/main" val="2737212719"/>
      </p:ext>
    </p:extLst>
  </p:cSld>
  <p:clrMapOvr>
    <a:overrideClrMapping bg1="lt1" tx1="dk1" bg2="lt2" tx2="dk2" accent1="accent1" accent2="accent2" accent3="accent3" accent4="accent4" accent5="accent5" accent6="accent6" hlink="hlink" folHlink="folHlink"/>
  </p:clrMapOvr>
  <p:transition>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83568" y="1412776"/>
            <a:ext cx="7992888" cy="1584176"/>
          </a:xfrm>
        </p:spPr>
        <p:txBody>
          <a:bodyPr>
            <a:noAutofit/>
          </a:bodyPr>
          <a:lstStyle/>
          <a:p>
            <a:pPr marL="0" lvl="0" indent="0" algn="just">
              <a:lnSpc>
                <a:spcPct val="100000"/>
              </a:lnSpc>
              <a:spcBef>
                <a:spcPts val="0"/>
              </a:spcBef>
              <a:buNone/>
            </a:pPr>
            <a:endParaRPr lang="fr-FR" sz="800" b="1" dirty="0" smtClean="0">
              <a:latin typeface="Arial" panose="020B0604020202020204" pitchFamily="34" charset="0"/>
              <a:cs typeface="Arial" panose="020B0604020202020204" pitchFamily="34" charset="0"/>
            </a:endParaRPr>
          </a:p>
          <a:p>
            <a:pPr algn="just"/>
            <a:r>
              <a:rPr lang="fr-FR" sz="1900" dirty="0" smtClean="0">
                <a:latin typeface="Arial" panose="020B0604020202020204" pitchFamily="34" charset="0"/>
                <a:cs typeface="Arial" panose="020B0604020202020204" pitchFamily="34" charset="0"/>
              </a:rPr>
              <a:t>Depuis 2014, engagement du Togo dans </a:t>
            </a:r>
            <a:r>
              <a:rPr lang="fr-FR" sz="1900" dirty="0">
                <a:latin typeface="Arial" panose="020B0604020202020204" pitchFamily="34" charset="0"/>
                <a:cs typeface="Arial" panose="020B0604020202020204" pitchFamily="34" charset="0"/>
              </a:rPr>
              <a:t>l’élaboration d’une stratégie nationale de financement de la santé (SNFS) vers la couverture sanitaire universelle (CSU) afin d’assurer l’accès universel de tous à des services de qualité sans encourir de dépenses catastrophiques. </a:t>
            </a:r>
          </a:p>
          <a:p>
            <a:pPr marL="0" lvl="0" indent="0" algn="just">
              <a:lnSpc>
                <a:spcPct val="100000"/>
              </a:lnSpc>
              <a:spcBef>
                <a:spcPts val="0"/>
              </a:spcBef>
              <a:buNone/>
            </a:pPr>
            <a:endParaRPr lang="fr-FR" sz="900" dirty="0">
              <a:latin typeface="Arial" panose="020B0604020202020204" pitchFamily="34" charset="0"/>
              <a:cs typeface="Arial" panose="020B0604020202020204" pitchFamily="34" charset="0"/>
            </a:endParaRPr>
          </a:p>
          <a:p>
            <a:pPr algn="just"/>
            <a:endParaRPr lang="fr-FR" sz="1900" dirty="0">
              <a:latin typeface="Arial" panose="020B0604020202020204" pitchFamily="34" charset="0"/>
              <a:cs typeface="Arial" panose="020B0604020202020204" pitchFamily="34" charset="0"/>
            </a:endParaRPr>
          </a:p>
          <a:p>
            <a:pPr marL="0" lvl="0" indent="0" algn="just">
              <a:buNone/>
            </a:pPr>
            <a:endParaRPr lang="fr-FR" dirty="0" smtClean="0">
              <a:latin typeface="Arial" panose="020B0604020202020204" pitchFamily="34" charset="0"/>
              <a:cs typeface="Arial" panose="020B0604020202020204" pitchFamily="34" charset="0"/>
            </a:endParaRPr>
          </a:p>
          <a:p>
            <a:pPr marL="0" indent="0" algn="just">
              <a:buNone/>
            </a:pPr>
            <a:endParaRPr lang="fr-FR"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10</a:t>
            </a:fld>
            <a:endParaRPr lang="fr-FR"/>
          </a:p>
        </p:txBody>
      </p:sp>
      <p:cxnSp>
        <p:nvCxnSpPr>
          <p:cNvPr id="7" name="Connecteur droit 6"/>
          <p:cNvCxnSpPr/>
          <p:nvPr/>
        </p:nvCxnSpPr>
        <p:spPr>
          <a:xfrm flipV="1">
            <a:off x="827584" y="1340768"/>
            <a:ext cx="7848872" cy="64048"/>
          </a:xfrm>
          <a:prstGeom prst="line">
            <a:avLst/>
          </a:prstGeom>
        </p:spPr>
        <p:style>
          <a:lnRef idx="1">
            <a:schemeClr val="accent1"/>
          </a:lnRef>
          <a:fillRef idx="0">
            <a:schemeClr val="accent1"/>
          </a:fillRef>
          <a:effectRef idx="0">
            <a:schemeClr val="accent1"/>
          </a:effectRef>
          <a:fontRef idx="minor">
            <a:schemeClr val="tx1"/>
          </a:fontRef>
        </p:style>
      </p:cxnSp>
      <p:sp>
        <p:nvSpPr>
          <p:cNvPr id="8" name="Titre 1"/>
          <p:cNvSpPr>
            <a:spLocks noGrp="1"/>
          </p:cNvSpPr>
          <p:nvPr>
            <p:ph type="title"/>
          </p:nvPr>
        </p:nvSpPr>
        <p:spPr>
          <a:xfrm>
            <a:off x="827584" y="620688"/>
            <a:ext cx="7848872" cy="640112"/>
          </a:xfrm>
        </p:spPr>
        <p:txBody>
          <a:bodyPr>
            <a:noAutofit/>
          </a:bodyPr>
          <a:lstStyle/>
          <a:p>
            <a:r>
              <a:rPr lang="fr-FR" sz="1900" b="1" cap="none" dirty="0" smtClean="0">
                <a:solidFill>
                  <a:srgbClr val="002060"/>
                </a:solidFill>
                <a:latin typeface="Arial" panose="020B0604020202020204" pitchFamily="34" charset="0"/>
                <a:cs typeface="Arial" panose="020B0604020202020204" pitchFamily="34" charset="0"/>
              </a:rPr>
              <a:t/>
            </a:r>
            <a:br>
              <a:rPr lang="fr-FR" sz="1900" b="1" cap="none" dirty="0" smtClean="0">
                <a:solidFill>
                  <a:srgbClr val="002060"/>
                </a:solidFill>
                <a:latin typeface="Arial" panose="020B0604020202020204" pitchFamily="34" charset="0"/>
                <a:cs typeface="Arial" panose="020B0604020202020204" pitchFamily="34" charset="0"/>
              </a:rPr>
            </a:br>
            <a:r>
              <a:rPr lang="fr-FR" sz="1900" b="1" cap="none" dirty="0" smtClean="0">
                <a:solidFill>
                  <a:srgbClr val="002060"/>
                </a:solidFill>
                <a:latin typeface="Arial" panose="020B0604020202020204" pitchFamily="34" charset="0"/>
                <a:cs typeface="Arial" panose="020B0604020202020204" pitchFamily="34" charset="0"/>
              </a:rPr>
              <a:t>5. </a:t>
            </a:r>
            <a:r>
              <a:rPr lang="fr-FR" sz="1900" b="1" cap="none" dirty="0">
                <a:solidFill>
                  <a:srgbClr val="002060"/>
                </a:solidFill>
                <a:latin typeface="Arial" panose="020B0604020202020204" pitchFamily="34" charset="0"/>
                <a:cs typeface="Arial" panose="020B0604020202020204" pitchFamily="34" charset="0"/>
              </a:rPr>
              <a:t>Les mécanismes de financement innovants </a:t>
            </a:r>
            <a:r>
              <a:rPr lang="fr-FR" sz="1900" b="1" cap="none" dirty="0" smtClean="0">
                <a:solidFill>
                  <a:srgbClr val="002060"/>
                </a:solidFill>
                <a:latin typeface="Arial" panose="020B0604020202020204" pitchFamily="34" charset="0"/>
                <a:cs typeface="Arial" panose="020B0604020202020204" pitchFamily="34" charset="0"/>
              </a:rPr>
              <a:t>dans le contexte du Togo pour cheminer vers la Couverture Sanitaire Universelle  </a:t>
            </a:r>
            <a:r>
              <a:rPr lang="fr-FR" sz="1900" b="1" dirty="0">
                <a:solidFill>
                  <a:schemeClr val="accent1">
                    <a:lumMod val="75000"/>
                  </a:schemeClr>
                </a:solidFill>
                <a:latin typeface="Arial" panose="020B0604020202020204" pitchFamily="34" charset="0"/>
                <a:cs typeface="Arial" panose="020B0604020202020204" pitchFamily="34" charset="0"/>
              </a:rPr>
              <a:t/>
            </a:r>
            <a:br>
              <a:rPr lang="fr-FR" sz="1900" b="1" dirty="0">
                <a:solidFill>
                  <a:schemeClr val="accent1">
                    <a:lumMod val="75000"/>
                  </a:schemeClr>
                </a:solidFill>
                <a:latin typeface="Arial" panose="020B0604020202020204" pitchFamily="34" charset="0"/>
                <a:cs typeface="Arial" panose="020B0604020202020204" pitchFamily="34" charset="0"/>
              </a:rPr>
            </a:br>
            <a:endParaRPr lang="fr-FR" sz="1900" b="1" cap="none" dirty="0">
              <a:solidFill>
                <a:srgbClr val="002060"/>
              </a:solidFill>
              <a:latin typeface="Arial" panose="020B0604020202020204" pitchFamily="34" charset="0"/>
              <a:cs typeface="Arial" panose="020B0604020202020204" pitchFamily="34" charset="0"/>
            </a:endParaRPr>
          </a:p>
        </p:txBody>
      </p:sp>
      <p:sp>
        <p:nvSpPr>
          <p:cNvPr id="5" name="Rectangle 4"/>
          <p:cNvSpPr/>
          <p:nvPr/>
        </p:nvSpPr>
        <p:spPr>
          <a:xfrm>
            <a:off x="539552" y="2996952"/>
            <a:ext cx="8136904" cy="3308598"/>
          </a:xfrm>
          <a:prstGeom prst="rect">
            <a:avLst/>
          </a:prstGeom>
        </p:spPr>
        <p:txBody>
          <a:bodyPr wrap="square">
            <a:spAutoFit/>
          </a:bodyPr>
          <a:lstStyle/>
          <a:p>
            <a:pPr marL="342900" lvl="0" indent="-342900" algn="just">
              <a:buClr>
                <a:srgbClr val="C00000"/>
              </a:buClr>
              <a:buFont typeface="Wingdings" panose="05000000000000000000" pitchFamily="2" charset="2"/>
              <a:buChar char="§"/>
            </a:pPr>
            <a:r>
              <a:rPr lang="fr-FR" sz="1900" dirty="0">
                <a:latin typeface="Arial" panose="020B0604020202020204" pitchFamily="34" charset="0"/>
                <a:cs typeface="Arial" panose="020B0604020202020204" pitchFamily="34" charset="0"/>
              </a:rPr>
              <a:t>Les ressources actuellement affectées à la santé à travers le budget de l’Etat sont limitées; l’accès aux services de santé essentiels de qualité entraîne encore des dépenses insurmontables liées au paiement direct des soins par de larges couches de la population </a:t>
            </a:r>
            <a:r>
              <a:rPr lang="fr-FR" sz="1900" b="1" dirty="0">
                <a:latin typeface="Arial" panose="020B0604020202020204" pitchFamily="34" charset="0"/>
                <a:cs typeface="Arial" panose="020B0604020202020204" pitchFamily="34" charset="0"/>
              </a:rPr>
              <a:t>(47,5% des dépenses totales de santé, CNS 2010).</a:t>
            </a:r>
          </a:p>
          <a:p>
            <a:pPr marL="342900" lvl="0" indent="-342900" algn="just">
              <a:buClr>
                <a:srgbClr val="C00000"/>
              </a:buClr>
              <a:buFont typeface="Wingdings" panose="05000000000000000000" pitchFamily="2" charset="2"/>
              <a:buChar char="§"/>
            </a:pPr>
            <a:endParaRPr lang="fr-FR" sz="1900" dirty="0">
              <a:latin typeface="Arial" panose="020B0604020202020204" pitchFamily="34" charset="0"/>
              <a:cs typeface="Arial" panose="020B0604020202020204" pitchFamily="34" charset="0"/>
            </a:endParaRPr>
          </a:p>
          <a:p>
            <a:pPr marL="342900" indent="-342900" algn="just">
              <a:buClr>
                <a:srgbClr val="C00000"/>
              </a:buClr>
              <a:buFont typeface="Wingdings" panose="05000000000000000000" pitchFamily="2" charset="2"/>
              <a:buChar char="§"/>
            </a:pPr>
            <a:r>
              <a:rPr lang="fr-FR" sz="1900" dirty="0">
                <a:latin typeface="Arial" panose="020B0604020202020204" pitchFamily="34" charset="0"/>
                <a:cs typeface="Arial" panose="020B0604020202020204" pitchFamily="34" charset="0"/>
              </a:rPr>
              <a:t>En 2014, le Ministère de la santé a initié avec l’assistance du programme de partenariat Union européenne – OMS pour la CSU, une étude dont l’objectif est d’identifier des mécanismes  de financement innovants permettant de mobiliser des ressources additionnelles pour soutenir le cheminement vers la CSU au Togo. </a:t>
            </a:r>
          </a:p>
        </p:txBody>
      </p:sp>
    </p:spTree>
    <p:extLst>
      <p:ext uri="{BB962C8B-B14F-4D97-AF65-F5344CB8AC3E}">
        <p14:creationId xmlns:p14="http://schemas.microsoft.com/office/powerpoint/2010/main" val="1871350841"/>
      </p:ext>
    </p:extLst>
  </p:cSld>
  <p:clrMapOvr>
    <a:masterClrMapping/>
  </p:clrMapOvr>
  <p:transition>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27584" y="1519109"/>
            <a:ext cx="7920880" cy="1909891"/>
          </a:xfrm>
        </p:spPr>
        <p:txBody>
          <a:bodyPr>
            <a:noAutofit/>
          </a:bodyPr>
          <a:lstStyle/>
          <a:p>
            <a:pPr marL="0" indent="0">
              <a:buNone/>
            </a:pPr>
            <a:endParaRPr lang="fr-FR" sz="1800" b="1" dirty="0" smtClean="0"/>
          </a:p>
          <a:p>
            <a:pPr>
              <a:lnSpc>
                <a:spcPct val="100000"/>
              </a:lnSpc>
              <a:spcBef>
                <a:spcPts val="0"/>
              </a:spcBef>
            </a:pPr>
            <a:r>
              <a:rPr lang="fr-FR" b="1" dirty="0">
                <a:latin typeface="Arial" panose="020B0604020202020204" pitchFamily="34" charset="0"/>
                <a:cs typeface="Arial" panose="020B0604020202020204" pitchFamily="34" charset="0"/>
              </a:rPr>
              <a:t>Méthodologie de l’étude </a:t>
            </a:r>
            <a:r>
              <a:rPr lang="fr-FR" b="1" dirty="0" smtClean="0">
                <a:latin typeface="Arial" panose="020B0604020202020204" pitchFamily="34" charset="0"/>
                <a:cs typeface="Arial" panose="020B0604020202020204" pitchFamily="34" charset="0"/>
              </a:rPr>
              <a:t>:</a:t>
            </a:r>
          </a:p>
          <a:p>
            <a:pPr marL="0" indent="0">
              <a:lnSpc>
                <a:spcPct val="100000"/>
              </a:lnSpc>
              <a:spcBef>
                <a:spcPts val="0"/>
              </a:spcBef>
              <a:buNone/>
            </a:pPr>
            <a:endParaRPr lang="fr-FR" sz="1100" b="1" dirty="0">
              <a:latin typeface="Arial" panose="020B0604020202020204" pitchFamily="34" charset="0"/>
              <a:cs typeface="Arial" panose="020B0604020202020204" pitchFamily="34" charset="0"/>
            </a:endParaRPr>
          </a:p>
          <a:p>
            <a:pPr marL="274320" lvl="1" indent="0">
              <a:lnSpc>
                <a:spcPct val="100000"/>
              </a:lnSpc>
              <a:spcBef>
                <a:spcPts val="0"/>
              </a:spcBef>
              <a:buNone/>
            </a:pPr>
            <a:r>
              <a:rPr lang="fr-FR" sz="2000" dirty="0">
                <a:latin typeface="Arial" panose="020B0604020202020204" pitchFamily="34" charset="0"/>
                <a:cs typeface="Arial" panose="020B0604020202020204" pitchFamily="34" charset="0"/>
              </a:rPr>
              <a:t>Revue de la littérature internationale et nationale</a:t>
            </a:r>
          </a:p>
          <a:p>
            <a:pPr marL="274320" lvl="1" indent="0">
              <a:lnSpc>
                <a:spcPct val="100000"/>
              </a:lnSpc>
              <a:spcBef>
                <a:spcPts val="0"/>
              </a:spcBef>
              <a:buNone/>
            </a:pPr>
            <a:r>
              <a:rPr lang="fr-FR" sz="2000" dirty="0">
                <a:latin typeface="Arial" panose="020B0604020202020204" pitchFamily="34" charset="0"/>
                <a:cs typeface="Arial" panose="020B0604020202020204" pitchFamily="34" charset="0"/>
              </a:rPr>
              <a:t>Entretiens semi-structures avec interlocuteurs clefs</a:t>
            </a:r>
          </a:p>
          <a:p>
            <a:pPr marL="274320" lvl="1" indent="0">
              <a:lnSpc>
                <a:spcPct val="100000"/>
              </a:lnSpc>
              <a:spcBef>
                <a:spcPts val="0"/>
              </a:spcBef>
              <a:buNone/>
            </a:pPr>
            <a:r>
              <a:rPr lang="fr-FR" sz="2000" dirty="0">
                <a:latin typeface="Arial" panose="020B0604020202020204" pitchFamily="34" charset="0"/>
                <a:cs typeface="Arial" panose="020B0604020202020204" pitchFamily="34" charset="0"/>
              </a:rPr>
              <a:t>Analyse quantitative</a:t>
            </a:r>
          </a:p>
          <a:p>
            <a:pPr algn="just">
              <a:lnSpc>
                <a:spcPct val="100000"/>
              </a:lnSpc>
              <a:spcBef>
                <a:spcPts val="0"/>
              </a:spcBef>
            </a:pPr>
            <a:endParaRPr lang="fr-FR" b="1" dirty="0" smtClean="0">
              <a:latin typeface="Arial" panose="020B0604020202020204" pitchFamily="34" charset="0"/>
              <a:cs typeface="Arial" panose="020B0604020202020204" pitchFamily="34" charset="0"/>
            </a:endParaRPr>
          </a:p>
          <a:p>
            <a:pPr marL="0" indent="0" algn="just">
              <a:buNone/>
            </a:pPr>
            <a:endParaRPr lang="fr-FR" sz="1900" dirty="0">
              <a:latin typeface="Arial" panose="020B0604020202020204" pitchFamily="34" charset="0"/>
              <a:cs typeface="Arial" panose="020B0604020202020204" pitchFamily="34" charset="0"/>
            </a:endParaRPr>
          </a:p>
          <a:p>
            <a:pPr algn="just"/>
            <a:endParaRPr lang="fr-FR" sz="1900" dirty="0">
              <a:latin typeface="Arial" panose="020B0604020202020204" pitchFamily="34" charset="0"/>
              <a:cs typeface="Arial" panose="020B0604020202020204" pitchFamily="34" charset="0"/>
            </a:endParaRPr>
          </a:p>
          <a:p>
            <a:pPr marL="0" lvl="0" indent="0" algn="just">
              <a:buNone/>
            </a:pPr>
            <a:endParaRPr lang="fr-FR" dirty="0" smtClean="0">
              <a:latin typeface="Arial" panose="020B0604020202020204" pitchFamily="34" charset="0"/>
              <a:cs typeface="Arial" panose="020B0604020202020204" pitchFamily="34" charset="0"/>
            </a:endParaRPr>
          </a:p>
          <a:p>
            <a:pPr marL="0" indent="0" algn="just">
              <a:buNone/>
            </a:pPr>
            <a:endParaRPr lang="fr-FR"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11</a:t>
            </a:fld>
            <a:endParaRPr lang="fr-FR"/>
          </a:p>
        </p:txBody>
      </p:sp>
      <p:cxnSp>
        <p:nvCxnSpPr>
          <p:cNvPr id="7" name="Connecteur droit 6"/>
          <p:cNvCxnSpPr/>
          <p:nvPr/>
        </p:nvCxnSpPr>
        <p:spPr>
          <a:xfrm>
            <a:off x="827584" y="1404816"/>
            <a:ext cx="7560840" cy="7960"/>
          </a:xfrm>
          <a:prstGeom prst="line">
            <a:avLst/>
          </a:prstGeom>
        </p:spPr>
        <p:style>
          <a:lnRef idx="1">
            <a:schemeClr val="accent1"/>
          </a:lnRef>
          <a:fillRef idx="0">
            <a:schemeClr val="accent1"/>
          </a:fillRef>
          <a:effectRef idx="0">
            <a:schemeClr val="accent1"/>
          </a:effectRef>
          <a:fontRef idx="minor">
            <a:schemeClr val="tx1"/>
          </a:fontRef>
        </p:style>
      </p:cxnSp>
      <p:sp>
        <p:nvSpPr>
          <p:cNvPr id="8" name="Titre 1"/>
          <p:cNvSpPr>
            <a:spLocks noGrp="1"/>
          </p:cNvSpPr>
          <p:nvPr>
            <p:ph type="title"/>
          </p:nvPr>
        </p:nvSpPr>
        <p:spPr>
          <a:xfrm>
            <a:off x="827584" y="620688"/>
            <a:ext cx="7920880" cy="640112"/>
          </a:xfrm>
        </p:spPr>
        <p:txBody>
          <a:bodyPr>
            <a:noAutofit/>
          </a:bodyPr>
          <a:lstStyle/>
          <a:p>
            <a:r>
              <a:rPr lang="fr-FR" sz="1950" b="1" cap="none" dirty="0" smtClean="0">
                <a:solidFill>
                  <a:srgbClr val="002060"/>
                </a:solidFill>
                <a:latin typeface="Arial" panose="020B0604020202020204" pitchFamily="34" charset="0"/>
                <a:cs typeface="Arial" panose="020B0604020202020204" pitchFamily="34" charset="0"/>
              </a:rPr>
              <a:t/>
            </a:r>
            <a:br>
              <a:rPr lang="fr-FR" sz="1950" b="1" cap="none" dirty="0" smtClean="0">
                <a:solidFill>
                  <a:srgbClr val="002060"/>
                </a:solidFill>
                <a:latin typeface="Arial" panose="020B0604020202020204" pitchFamily="34" charset="0"/>
                <a:cs typeface="Arial" panose="020B0604020202020204" pitchFamily="34" charset="0"/>
              </a:rPr>
            </a:br>
            <a:r>
              <a:rPr lang="fr-FR" sz="1950" b="1" cap="none" dirty="0" smtClean="0">
                <a:solidFill>
                  <a:srgbClr val="002060"/>
                </a:solidFill>
                <a:latin typeface="Arial" panose="020B0604020202020204" pitchFamily="34" charset="0"/>
                <a:cs typeface="Arial" panose="020B0604020202020204" pitchFamily="34" charset="0"/>
              </a:rPr>
              <a:t>5. </a:t>
            </a:r>
            <a:r>
              <a:rPr lang="fr-FR" sz="2000" b="1" cap="none" dirty="0">
                <a:solidFill>
                  <a:srgbClr val="002060"/>
                </a:solidFill>
                <a:latin typeface="Arial" panose="020B0604020202020204" pitchFamily="34" charset="0"/>
                <a:cs typeface="Arial" panose="020B0604020202020204" pitchFamily="34" charset="0"/>
              </a:rPr>
              <a:t>Les mécanismes de financement innovants </a:t>
            </a:r>
            <a:r>
              <a:rPr lang="fr-FR" sz="1950" b="1" cap="none" dirty="0" smtClean="0">
                <a:solidFill>
                  <a:srgbClr val="002060"/>
                </a:solidFill>
                <a:latin typeface="Arial" panose="020B0604020202020204" pitchFamily="34" charset="0"/>
                <a:cs typeface="Arial" panose="020B0604020202020204" pitchFamily="34" charset="0"/>
              </a:rPr>
              <a:t>dans le contexte du Togo pour cheminer vers </a:t>
            </a:r>
            <a:r>
              <a:rPr lang="fr-FR" sz="2000" b="1" cap="none" dirty="0">
                <a:solidFill>
                  <a:srgbClr val="002060"/>
                </a:solidFill>
                <a:latin typeface="Arial" panose="020B0604020202020204" pitchFamily="34" charset="0"/>
                <a:cs typeface="Arial" panose="020B0604020202020204" pitchFamily="34" charset="0"/>
              </a:rPr>
              <a:t>la Couverture Sanitaire Universelle </a:t>
            </a:r>
            <a:r>
              <a:rPr lang="fr-FR" sz="1950" b="1" dirty="0">
                <a:solidFill>
                  <a:schemeClr val="accent1">
                    <a:lumMod val="75000"/>
                  </a:schemeClr>
                </a:solidFill>
                <a:latin typeface="Arial" panose="020B0604020202020204" pitchFamily="34" charset="0"/>
                <a:cs typeface="Arial" panose="020B0604020202020204" pitchFamily="34" charset="0"/>
              </a:rPr>
              <a:t/>
            </a:r>
            <a:br>
              <a:rPr lang="fr-FR" sz="1950" b="1" dirty="0">
                <a:solidFill>
                  <a:schemeClr val="accent1">
                    <a:lumMod val="75000"/>
                  </a:schemeClr>
                </a:solidFill>
                <a:latin typeface="Arial" panose="020B0604020202020204" pitchFamily="34" charset="0"/>
                <a:cs typeface="Arial" panose="020B0604020202020204" pitchFamily="34" charset="0"/>
              </a:rPr>
            </a:br>
            <a:endParaRPr lang="fr-FR" sz="1950" b="1" cap="none" dirty="0">
              <a:solidFill>
                <a:srgbClr val="002060"/>
              </a:solidFill>
              <a:latin typeface="Arial" panose="020B0604020202020204" pitchFamily="34" charset="0"/>
              <a:cs typeface="Arial" panose="020B0604020202020204" pitchFamily="34" charset="0"/>
            </a:endParaRPr>
          </a:p>
        </p:txBody>
      </p:sp>
      <p:sp>
        <p:nvSpPr>
          <p:cNvPr id="2" name="Rectangle 1"/>
          <p:cNvSpPr/>
          <p:nvPr/>
        </p:nvSpPr>
        <p:spPr>
          <a:xfrm>
            <a:off x="323528" y="4547736"/>
            <a:ext cx="4248472" cy="969496"/>
          </a:xfrm>
          <a:prstGeom prst="rect">
            <a:avLst/>
          </a:prstGeom>
        </p:spPr>
        <p:txBody>
          <a:bodyPr wrap="square">
            <a:spAutoFit/>
          </a:bodyPr>
          <a:lstStyle/>
          <a:p>
            <a:pPr marL="800100" lvl="1" indent="-342900" algn="just">
              <a:lnSpc>
                <a:spcPct val="100000"/>
              </a:lnSpc>
              <a:spcBef>
                <a:spcPts val="0"/>
              </a:spcBef>
              <a:buClrTx/>
              <a:buFont typeface="Arial" panose="020B0604020202020204" pitchFamily="34" charset="0"/>
              <a:buChar char="•"/>
            </a:pPr>
            <a:r>
              <a:rPr lang="fr-FR" sz="1900" b="1" dirty="0">
                <a:solidFill>
                  <a:srgbClr val="002060"/>
                </a:solidFill>
                <a:latin typeface="Arial" panose="020B0604020202020204" pitchFamily="34" charset="0"/>
                <a:cs typeface="Arial" panose="020B0604020202020204" pitchFamily="34" charset="0"/>
              </a:rPr>
              <a:t>Taxe sur les billets d’avion</a:t>
            </a:r>
          </a:p>
          <a:p>
            <a:pPr marL="800100" lvl="1" indent="-342900" algn="just">
              <a:lnSpc>
                <a:spcPct val="100000"/>
              </a:lnSpc>
              <a:spcBef>
                <a:spcPts val="0"/>
              </a:spcBef>
              <a:buClrTx/>
              <a:buFont typeface="Arial" panose="020B0604020202020204" pitchFamily="34" charset="0"/>
              <a:buChar char="•"/>
            </a:pPr>
            <a:r>
              <a:rPr lang="fr-FR" sz="1900" b="1" dirty="0">
                <a:solidFill>
                  <a:srgbClr val="002060"/>
                </a:solidFill>
                <a:latin typeface="Arial" panose="020B0604020202020204" pitchFamily="34" charset="0"/>
                <a:cs typeface="Arial" panose="020B0604020202020204" pitchFamily="34" charset="0"/>
              </a:rPr>
              <a:t>Taxe sur les ventes d’alcool </a:t>
            </a:r>
          </a:p>
          <a:p>
            <a:pPr marL="800100" lvl="1" indent="-342900" algn="just">
              <a:lnSpc>
                <a:spcPct val="100000"/>
              </a:lnSpc>
              <a:spcBef>
                <a:spcPts val="0"/>
              </a:spcBef>
              <a:buClrTx/>
              <a:buFont typeface="Arial" panose="020B0604020202020204" pitchFamily="34" charset="0"/>
              <a:buChar char="•"/>
            </a:pPr>
            <a:r>
              <a:rPr lang="fr-FR" sz="1900" b="1" dirty="0">
                <a:solidFill>
                  <a:srgbClr val="002060"/>
                </a:solidFill>
                <a:latin typeface="Arial" panose="020B0604020202020204" pitchFamily="34" charset="0"/>
                <a:cs typeface="Arial" panose="020B0604020202020204" pitchFamily="34" charset="0"/>
              </a:rPr>
              <a:t>Taxe sur la téléphonie </a:t>
            </a:r>
          </a:p>
        </p:txBody>
      </p:sp>
      <p:sp>
        <p:nvSpPr>
          <p:cNvPr id="6" name="Rectangle 5"/>
          <p:cNvSpPr/>
          <p:nvPr/>
        </p:nvSpPr>
        <p:spPr>
          <a:xfrm>
            <a:off x="4069026" y="4581128"/>
            <a:ext cx="4823454" cy="677108"/>
          </a:xfrm>
          <a:prstGeom prst="rect">
            <a:avLst/>
          </a:prstGeom>
        </p:spPr>
        <p:txBody>
          <a:bodyPr wrap="square">
            <a:spAutoFit/>
          </a:bodyPr>
          <a:lstStyle/>
          <a:p>
            <a:pPr marL="800100" lvl="1" indent="-342900" algn="just">
              <a:lnSpc>
                <a:spcPct val="100000"/>
              </a:lnSpc>
              <a:spcBef>
                <a:spcPts val="0"/>
              </a:spcBef>
              <a:buClrTx/>
              <a:buFont typeface="Arial" panose="020B0604020202020204" pitchFamily="34" charset="0"/>
              <a:buChar char="•"/>
            </a:pPr>
            <a:r>
              <a:rPr lang="fr-FR" sz="1900" b="1" dirty="0">
                <a:solidFill>
                  <a:srgbClr val="002060"/>
                </a:solidFill>
                <a:latin typeface="Arial" panose="020B0604020202020204" pitchFamily="34" charset="0"/>
                <a:cs typeface="Arial" panose="020B0604020202020204" pitchFamily="34" charset="0"/>
              </a:rPr>
              <a:t>Taxe sur les transferts de </a:t>
            </a:r>
            <a:r>
              <a:rPr lang="fr-FR" sz="1900" b="1" dirty="0" smtClean="0">
                <a:solidFill>
                  <a:srgbClr val="002060"/>
                </a:solidFill>
                <a:latin typeface="Arial" panose="020B0604020202020204" pitchFamily="34" charset="0"/>
                <a:cs typeface="Arial" panose="020B0604020202020204" pitchFamily="34" charset="0"/>
              </a:rPr>
              <a:t>fonds</a:t>
            </a:r>
          </a:p>
          <a:p>
            <a:pPr marL="800100" lvl="1" indent="-342900" algn="just">
              <a:lnSpc>
                <a:spcPct val="100000"/>
              </a:lnSpc>
              <a:spcBef>
                <a:spcPts val="0"/>
              </a:spcBef>
              <a:buClrTx/>
              <a:buFont typeface="Arial" panose="020B0604020202020204" pitchFamily="34" charset="0"/>
              <a:buChar char="•"/>
            </a:pPr>
            <a:r>
              <a:rPr lang="fr-FR" sz="1900" b="1" dirty="0" smtClean="0">
                <a:solidFill>
                  <a:srgbClr val="002060"/>
                </a:solidFill>
                <a:latin typeface="Arial" panose="020B0604020202020204" pitchFamily="34" charset="0"/>
                <a:cs typeface="Arial" panose="020B0604020202020204" pitchFamily="34" charset="0"/>
              </a:rPr>
              <a:t>Taxe </a:t>
            </a:r>
            <a:r>
              <a:rPr lang="fr-FR" sz="1900" b="1" dirty="0">
                <a:solidFill>
                  <a:srgbClr val="002060"/>
                </a:solidFill>
                <a:latin typeface="Arial" panose="020B0604020202020204" pitchFamily="34" charset="0"/>
                <a:cs typeface="Arial" panose="020B0604020202020204" pitchFamily="34" charset="0"/>
              </a:rPr>
              <a:t>sur les ressources minières</a:t>
            </a:r>
          </a:p>
        </p:txBody>
      </p:sp>
      <p:cxnSp>
        <p:nvCxnSpPr>
          <p:cNvPr id="10" name="Connecteur droit 9"/>
          <p:cNvCxnSpPr/>
          <p:nvPr/>
        </p:nvCxnSpPr>
        <p:spPr>
          <a:xfrm>
            <a:off x="4499992" y="4509120"/>
            <a:ext cx="0" cy="108012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827584" y="3645024"/>
            <a:ext cx="7920880" cy="846386"/>
          </a:xfrm>
          <a:prstGeom prst="rect">
            <a:avLst/>
          </a:prstGeom>
        </p:spPr>
        <p:txBody>
          <a:bodyPr wrap="square">
            <a:spAutoFit/>
          </a:bodyPr>
          <a:lstStyle/>
          <a:p>
            <a:pPr marL="342900" indent="-342900" algn="just">
              <a:lnSpc>
                <a:spcPct val="100000"/>
              </a:lnSpc>
              <a:spcBef>
                <a:spcPts val="0"/>
              </a:spcBef>
              <a:buClr>
                <a:srgbClr val="C00000"/>
              </a:buClr>
              <a:buFont typeface="Wingdings" panose="05000000000000000000" pitchFamily="2" charset="2"/>
              <a:buChar char="§"/>
            </a:pPr>
            <a:r>
              <a:rPr lang="fr-FR" sz="2000" b="1" dirty="0">
                <a:latin typeface="Arial" panose="020B0604020202020204" pitchFamily="34" charset="0"/>
                <a:cs typeface="Arial" panose="020B0604020202020204" pitchFamily="34" charset="0"/>
              </a:rPr>
              <a:t>Principaux constats /résultats de l’étude </a:t>
            </a:r>
            <a:endParaRPr lang="fr-FR" sz="2000" dirty="0">
              <a:latin typeface="Arial" panose="020B0604020202020204" pitchFamily="34" charset="0"/>
              <a:cs typeface="Arial" panose="020B0604020202020204" pitchFamily="34" charset="0"/>
            </a:endParaRPr>
          </a:p>
          <a:p>
            <a:pPr algn="just"/>
            <a:endParaRPr lang="fr-FR" sz="800" dirty="0">
              <a:latin typeface="Arial" panose="020B0604020202020204" pitchFamily="34" charset="0"/>
              <a:cs typeface="Arial" panose="020B0604020202020204" pitchFamily="34" charset="0"/>
            </a:endParaRPr>
          </a:p>
          <a:p>
            <a:pPr algn="just"/>
            <a:r>
              <a:rPr lang="fr-FR" sz="2000" b="1" dirty="0">
                <a:latin typeface="Arial" panose="020B0604020202020204" pitchFamily="34" charset="0"/>
                <a:cs typeface="Arial" panose="020B0604020202020204" pitchFamily="34" charset="0"/>
              </a:rPr>
              <a:t>Cinq (5) mécanismes </a:t>
            </a:r>
            <a:r>
              <a:rPr lang="fr-FR" sz="2000" dirty="0">
                <a:latin typeface="Arial" panose="020B0604020202020204" pitchFamily="34" charset="0"/>
                <a:cs typeface="Arial" panose="020B0604020202020204" pitchFamily="34" charset="0"/>
              </a:rPr>
              <a:t>ont été dégagés : </a:t>
            </a:r>
          </a:p>
        </p:txBody>
      </p:sp>
    </p:spTree>
    <p:extLst>
      <p:ext uri="{BB962C8B-B14F-4D97-AF65-F5344CB8AC3E}">
        <p14:creationId xmlns:p14="http://schemas.microsoft.com/office/powerpoint/2010/main" val="1478412373"/>
      </p:ext>
    </p:extLst>
  </p:cSld>
  <p:clrMapOvr>
    <a:masterClrMapping/>
  </p:clrMapOvr>
  <p:transition>
    <p:spli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83568" y="1772816"/>
            <a:ext cx="7920879" cy="4509077"/>
          </a:xfrm>
        </p:spPr>
        <p:txBody>
          <a:bodyPr>
            <a:noAutofit/>
          </a:bodyPr>
          <a:lstStyle/>
          <a:p>
            <a:pPr marL="0" indent="0" algn="just">
              <a:buNone/>
            </a:pPr>
            <a:endParaRPr lang="fr-FR" b="1" dirty="0" smtClean="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r>
              <a:rPr lang="fr-FR" dirty="0">
                <a:latin typeface="Arial" panose="020B0604020202020204" pitchFamily="34" charset="0"/>
                <a:cs typeface="Arial" panose="020B0604020202020204" pitchFamily="34" charset="0"/>
              </a:rPr>
              <a:t>Les financements innovants constituent une aubaine pour le </a:t>
            </a:r>
            <a:r>
              <a:rPr lang="fr-FR" dirty="0" smtClean="0">
                <a:latin typeface="Arial" panose="020B0604020202020204" pitchFamily="34" charset="0"/>
                <a:cs typeface="Arial" panose="020B0604020202020204" pitchFamily="34" charset="0"/>
              </a:rPr>
              <a:t>développement au Togo et </a:t>
            </a:r>
            <a:r>
              <a:rPr lang="fr-FR" sz="1950" b="1" dirty="0" smtClean="0">
                <a:latin typeface="Arial" panose="020B0604020202020204" pitchFamily="34" charset="0"/>
                <a:cs typeface="Arial" panose="020B0604020202020204" pitchFamily="34" charset="0"/>
              </a:rPr>
              <a:t>particulièrement pour le financement de la santé vers la Couverture Sanitaire Universelle (CSU).</a:t>
            </a:r>
          </a:p>
          <a:p>
            <a:pPr algn="just">
              <a:lnSpc>
                <a:spcPct val="100000"/>
              </a:lnSpc>
              <a:spcBef>
                <a:spcPts val="0"/>
              </a:spcBef>
            </a:pPr>
            <a:endParaRPr lang="fr-FR" dirty="0">
              <a:latin typeface="Arial" panose="020B0604020202020204" pitchFamily="34" charset="0"/>
              <a:cs typeface="Arial" panose="020B0604020202020204" pitchFamily="34" charset="0"/>
            </a:endParaRPr>
          </a:p>
          <a:p>
            <a:pPr algn="just">
              <a:lnSpc>
                <a:spcPct val="100000"/>
              </a:lnSpc>
              <a:spcBef>
                <a:spcPts val="0"/>
              </a:spcBef>
            </a:pPr>
            <a:r>
              <a:rPr lang="fr-FR" dirty="0">
                <a:latin typeface="Arial" panose="020B0604020202020204" pitchFamily="34" charset="0"/>
                <a:cs typeface="Arial" panose="020B0604020202020204" pitchFamily="34" charset="0"/>
              </a:rPr>
              <a:t>L’innovation des mécanismes </a:t>
            </a:r>
            <a:r>
              <a:rPr lang="fr-FR" dirty="0" smtClean="0">
                <a:latin typeface="Arial" panose="020B0604020202020204" pitchFamily="34" charset="0"/>
                <a:cs typeface="Arial" panose="020B0604020202020204" pitchFamily="34" charset="0"/>
              </a:rPr>
              <a:t>doit résider </a:t>
            </a:r>
            <a:r>
              <a:rPr lang="fr-FR" dirty="0">
                <a:latin typeface="Arial" panose="020B0604020202020204" pitchFamily="34" charset="0"/>
                <a:cs typeface="Arial" panose="020B0604020202020204" pitchFamily="34" charset="0"/>
              </a:rPr>
              <a:t>soit dans la conception technique du mécanisme en elle-même, soit dans le fait d’appliquer un mécanisme existant à un secteur dans lequel il n’était pas utilisé.  </a:t>
            </a:r>
          </a:p>
          <a:p>
            <a:pPr>
              <a:lnSpc>
                <a:spcPct val="100000"/>
              </a:lnSpc>
              <a:spcBef>
                <a:spcPts val="0"/>
              </a:spcBef>
            </a:pPr>
            <a:endParaRPr lang="fr-FR" dirty="0" smtClean="0">
              <a:latin typeface="Arial" panose="020B0604020202020204" pitchFamily="34" charset="0"/>
              <a:cs typeface="Arial" panose="020B0604020202020204" pitchFamily="34" charset="0"/>
            </a:endParaRPr>
          </a:p>
          <a:p>
            <a:pPr algn="just">
              <a:lnSpc>
                <a:spcPct val="100000"/>
              </a:lnSpc>
              <a:spcBef>
                <a:spcPts val="0"/>
              </a:spcBef>
            </a:pPr>
            <a:r>
              <a:rPr lang="fr-FR" dirty="0" smtClean="0">
                <a:latin typeface="Arial" panose="020B0604020202020204" pitchFamily="34" charset="0"/>
                <a:cs typeface="Arial" panose="020B0604020202020204" pitchFamily="34" charset="0"/>
              </a:rPr>
              <a:t>Les financements innovants doivent constituer une </a:t>
            </a:r>
            <a:r>
              <a:rPr lang="fr-FR" dirty="0">
                <a:latin typeface="Arial" panose="020B0604020202020204" pitchFamily="34" charset="0"/>
                <a:cs typeface="Arial" panose="020B0604020202020204" pitchFamily="34" charset="0"/>
              </a:rPr>
              <a:t>nouvelle source de </a:t>
            </a:r>
            <a:r>
              <a:rPr lang="fr-FR" b="1" dirty="0">
                <a:latin typeface="Arial" panose="020B0604020202020204" pitchFamily="34" charset="0"/>
                <a:cs typeface="Arial" panose="020B0604020202020204" pitchFamily="34" charset="0"/>
              </a:rPr>
              <a:t>mobilisation </a:t>
            </a:r>
            <a:r>
              <a:rPr lang="fr-FR" b="1" dirty="0" smtClean="0">
                <a:latin typeface="Arial" panose="020B0604020202020204" pitchFamily="34" charset="0"/>
                <a:cs typeface="Arial" panose="020B0604020202020204" pitchFamily="34" charset="0"/>
              </a:rPr>
              <a:t>domestique pour le financement de la santé</a:t>
            </a:r>
            <a:r>
              <a:rPr lang="fr-FR" dirty="0" smtClean="0">
                <a:latin typeface="Arial" panose="020B0604020202020204" pitchFamily="34" charset="0"/>
                <a:cs typeface="Arial" panose="020B0604020202020204" pitchFamily="34" charset="0"/>
              </a:rPr>
              <a:t>.</a:t>
            </a:r>
          </a:p>
          <a:p>
            <a:pPr>
              <a:lnSpc>
                <a:spcPct val="100000"/>
              </a:lnSpc>
              <a:spcBef>
                <a:spcPts val="0"/>
              </a:spcBef>
            </a:pPr>
            <a:endParaRPr lang="fr-FR" dirty="0">
              <a:latin typeface="Arial" panose="020B0604020202020204" pitchFamily="34" charset="0"/>
              <a:cs typeface="Arial" panose="020B0604020202020204" pitchFamily="34" charset="0"/>
            </a:endParaRPr>
          </a:p>
          <a:p>
            <a:pPr marL="0" indent="0" algn="just">
              <a:lnSpc>
                <a:spcPct val="100000"/>
              </a:lnSpc>
              <a:spcBef>
                <a:spcPts val="0"/>
              </a:spcBef>
              <a:buNone/>
            </a:pPr>
            <a:endParaRPr lang="fr-FR"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12</a:t>
            </a:fld>
            <a:endParaRPr lang="fr-FR"/>
          </a:p>
        </p:txBody>
      </p:sp>
      <p:cxnSp>
        <p:nvCxnSpPr>
          <p:cNvPr id="7" name="Connecteur droit 6"/>
          <p:cNvCxnSpPr/>
          <p:nvPr/>
        </p:nvCxnSpPr>
        <p:spPr>
          <a:xfrm>
            <a:off x="827584" y="1404816"/>
            <a:ext cx="7560840" cy="7960"/>
          </a:xfrm>
          <a:prstGeom prst="line">
            <a:avLst/>
          </a:prstGeom>
        </p:spPr>
        <p:style>
          <a:lnRef idx="1">
            <a:schemeClr val="accent1"/>
          </a:lnRef>
          <a:fillRef idx="0">
            <a:schemeClr val="accent1"/>
          </a:fillRef>
          <a:effectRef idx="0">
            <a:schemeClr val="accent1"/>
          </a:effectRef>
          <a:fontRef idx="minor">
            <a:schemeClr val="tx1"/>
          </a:fontRef>
        </p:style>
      </p:cxnSp>
      <p:sp>
        <p:nvSpPr>
          <p:cNvPr id="8" name="Titre 1"/>
          <p:cNvSpPr>
            <a:spLocks noGrp="1"/>
          </p:cNvSpPr>
          <p:nvPr>
            <p:ph type="title"/>
          </p:nvPr>
        </p:nvSpPr>
        <p:spPr>
          <a:xfrm>
            <a:off x="827584" y="620688"/>
            <a:ext cx="7655762" cy="640112"/>
          </a:xfrm>
        </p:spPr>
        <p:txBody>
          <a:bodyPr>
            <a:noAutofit/>
          </a:bodyPr>
          <a:lstStyle/>
          <a:p>
            <a:r>
              <a:rPr lang="fr-FR" sz="1950" b="1" cap="none" dirty="0" smtClean="0">
                <a:solidFill>
                  <a:srgbClr val="002060"/>
                </a:solidFill>
                <a:latin typeface="Arial" panose="020B0604020202020204" pitchFamily="34" charset="0"/>
                <a:cs typeface="Arial" panose="020B0604020202020204" pitchFamily="34" charset="0"/>
              </a:rPr>
              <a:t/>
            </a:r>
            <a:br>
              <a:rPr lang="fr-FR" sz="1950" b="1" cap="none" dirty="0" smtClean="0">
                <a:solidFill>
                  <a:srgbClr val="002060"/>
                </a:solidFill>
                <a:latin typeface="Arial" panose="020B0604020202020204" pitchFamily="34" charset="0"/>
                <a:cs typeface="Arial" panose="020B0604020202020204" pitchFamily="34" charset="0"/>
              </a:rPr>
            </a:br>
            <a:r>
              <a:rPr lang="fr-FR" sz="1950" b="1" cap="none" dirty="0">
                <a:solidFill>
                  <a:srgbClr val="002060"/>
                </a:solidFill>
                <a:latin typeface="Arial" panose="020B0604020202020204" pitchFamily="34" charset="0"/>
                <a:cs typeface="Arial" panose="020B0604020202020204" pitchFamily="34" charset="0"/>
              </a:rPr>
              <a:t>6</a:t>
            </a:r>
            <a:r>
              <a:rPr lang="fr-FR" sz="1950" b="1" cap="none" dirty="0" smtClean="0">
                <a:solidFill>
                  <a:srgbClr val="002060"/>
                </a:solidFill>
                <a:latin typeface="Arial" panose="020B0604020202020204" pitchFamily="34" charset="0"/>
                <a:cs typeface="Arial" panose="020B0604020202020204" pitchFamily="34" charset="0"/>
              </a:rPr>
              <a:t>. Conclusion</a:t>
            </a:r>
            <a:r>
              <a:rPr lang="fr-FR" sz="1950" b="1" dirty="0">
                <a:solidFill>
                  <a:schemeClr val="accent1">
                    <a:lumMod val="75000"/>
                  </a:schemeClr>
                </a:solidFill>
                <a:latin typeface="Arial" panose="020B0604020202020204" pitchFamily="34" charset="0"/>
                <a:cs typeface="Arial" panose="020B0604020202020204" pitchFamily="34" charset="0"/>
              </a:rPr>
              <a:t/>
            </a:r>
            <a:br>
              <a:rPr lang="fr-FR" sz="1950" b="1" dirty="0">
                <a:solidFill>
                  <a:schemeClr val="accent1">
                    <a:lumMod val="75000"/>
                  </a:schemeClr>
                </a:solidFill>
                <a:latin typeface="Arial" panose="020B0604020202020204" pitchFamily="34" charset="0"/>
                <a:cs typeface="Arial" panose="020B0604020202020204" pitchFamily="34" charset="0"/>
              </a:rPr>
            </a:br>
            <a:endParaRPr lang="fr-FR" sz="1950" b="1" cap="none"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95018789"/>
      </p:ext>
    </p:extLst>
  </p:cSld>
  <p:clrMapOvr>
    <a:masterClrMapping/>
  </p:clrMapOvr>
  <p:transition>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83569" y="1988840"/>
            <a:ext cx="7920880" cy="3888432"/>
          </a:xfrm>
        </p:spPr>
        <p:txBody>
          <a:bodyPr>
            <a:noAutofit/>
          </a:bodyPr>
          <a:lstStyle/>
          <a:p>
            <a:pPr marL="0" indent="0" algn="just">
              <a:buNone/>
            </a:pPr>
            <a:endParaRPr lang="fr-FR" b="1" dirty="0" smtClean="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r>
              <a:rPr lang="fr-FR" dirty="0">
                <a:latin typeface="Arial" panose="020B0604020202020204" pitchFamily="34" charset="0"/>
                <a:cs typeface="Arial" panose="020B0604020202020204" pitchFamily="34" charset="0"/>
              </a:rPr>
              <a:t>Le financement innovant doivent être une source stable et prévisible de </a:t>
            </a:r>
            <a:r>
              <a:rPr lang="fr-FR" b="1" dirty="0">
                <a:latin typeface="Arial" panose="020B0604020202020204" pitchFamily="34" charset="0"/>
                <a:cs typeface="Arial" panose="020B0604020202020204" pitchFamily="34" charset="0"/>
              </a:rPr>
              <a:t>financement </a:t>
            </a:r>
            <a:r>
              <a:rPr lang="fr-FR" b="1" dirty="0" smtClean="0">
                <a:latin typeface="Arial" panose="020B0604020202020204" pitchFamily="34" charset="0"/>
                <a:cs typeface="Arial" panose="020B0604020202020204" pitchFamily="34" charset="0"/>
              </a:rPr>
              <a:t>additionnel de la santé </a:t>
            </a:r>
            <a:r>
              <a:rPr lang="fr-FR" dirty="0" smtClean="0">
                <a:latin typeface="Arial" panose="020B0604020202020204" pitchFamily="34" charset="0"/>
                <a:cs typeface="Arial" panose="020B0604020202020204" pitchFamily="34" charset="0"/>
              </a:rPr>
              <a:t>; </a:t>
            </a:r>
            <a:r>
              <a:rPr lang="fr-FR" dirty="0">
                <a:latin typeface="Arial" panose="020B0604020202020204" pitchFamily="34" charset="0"/>
                <a:cs typeface="Arial" panose="020B0604020202020204" pitchFamily="34" charset="0"/>
              </a:rPr>
              <a:t>équitable, transparent et basé sur </a:t>
            </a:r>
            <a:r>
              <a:rPr lang="fr-FR" b="1" dirty="0">
                <a:latin typeface="Arial" panose="020B0604020202020204" pitchFamily="34" charset="0"/>
                <a:cs typeface="Arial" panose="020B0604020202020204" pitchFamily="34" charset="0"/>
              </a:rPr>
              <a:t>des objectifs</a:t>
            </a:r>
            <a:r>
              <a:rPr lang="fr-FR" dirty="0">
                <a:latin typeface="Arial" panose="020B0604020202020204" pitchFamily="34" charset="0"/>
                <a:cs typeface="Arial" panose="020B0604020202020204" pitchFamily="34" charset="0"/>
              </a:rPr>
              <a:t> </a:t>
            </a:r>
            <a:r>
              <a:rPr lang="fr-FR" b="1" dirty="0">
                <a:latin typeface="Arial" panose="020B0604020202020204" pitchFamily="34" charset="0"/>
                <a:cs typeface="Arial" panose="020B0604020202020204" pitchFamily="34" charset="0"/>
              </a:rPr>
              <a:t>légitimes</a:t>
            </a:r>
            <a:r>
              <a:rPr lang="fr-FR" b="1" dirty="0" smtClean="0">
                <a:latin typeface="Arial" panose="020B0604020202020204" pitchFamily="34" charset="0"/>
                <a:cs typeface="Arial" panose="020B0604020202020204" pitchFamily="34" charset="0"/>
              </a:rPr>
              <a:t>.</a:t>
            </a:r>
          </a:p>
          <a:p>
            <a:pPr marL="0" indent="0" algn="just">
              <a:lnSpc>
                <a:spcPct val="100000"/>
              </a:lnSpc>
              <a:spcBef>
                <a:spcPts val="0"/>
              </a:spcBef>
              <a:buNone/>
            </a:pPr>
            <a:endParaRPr lang="fr-FR" dirty="0">
              <a:latin typeface="Arial" panose="020B0604020202020204" pitchFamily="34" charset="0"/>
              <a:cs typeface="Arial" panose="020B0604020202020204" pitchFamily="34" charset="0"/>
            </a:endParaRPr>
          </a:p>
          <a:p>
            <a:pPr algn="just">
              <a:lnSpc>
                <a:spcPct val="100000"/>
              </a:lnSpc>
              <a:spcBef>
                <a:spcPts val="0"/>
              </a:spcBef>
            </a:pPr>
            <a:r>
              <a:rPr lang="fr-FR" dirty="0">
                <a:latin typeface="Arial" panose="020B0604020202020204" pitchFamily="34" charset="0"/>
                <a:cs typeface="Arial" panose="020B0604020202020204" pitchFamily="34" charset="0"/>
              </a:rPr>
              <a:t>Il requiert </a:t>
            </a:r>
            <a:r>
              <a:rPr lang="fr-FR" dirty="0" smtClean="0">
                <a:latin typeface="Arial" panose="020B0604020202020204" pitchFamily="34" charset="0"/>
                <a:cs typeface="Arial" panose="020B0604020202020204" pitchFamily="34" charset="0"/>
              </a:rPr>
              <a:t>donc une </a:t>
            </a:r>
            <a:r>
              <a:rPr lang="fr-FR" dirty="0">
                <a:latin typeface="Arial" panose="020B0604020202020204" pitchFamily="34" charset="0"/>
                <a:cs typeface="Arial" panose="020B0604020202020204" pitchFamily="34" charset="0"/>
              </a:rPr>
              <a:t>amélioration de la </a:t>
            </a:r>
            <a:r>
              <a:rPr lang="fr-FR" dirty="0" smtClean="0">
                <a:latin typeface="Arial" panose="020B0604020202020204" pitchFamily="34" charset="0"/>
                <a:cs typeface="Arial" panose="020B0604020202020204" pitchFamily="34" charset="0"/>
              </a:rPr>
              <a:t>gouvernance.</a:t>
            </a:r>
          </a:p>
          <a:p>
            <a:pPr marL="0" indent="0" algn="just">
              <a:lnSpc>
                <a:spcPct val="100000"/>
              </a:lnSpc>
              <a:spcBef>
                <a:spcPts val="0"/>
              </a:spcBef>
              <a:buNone/>
            </a:pPr>
            <a:endParaRPr lang="fr-FR" sz="1200" dirty="0" smtClean="0">
              <a:latin typeface="Arial" panose="020B0604020202020204" pitchFamily="34" charset="0"/>
              <a:cs typeface="Arial" panose="020B0604020202020204" pitchFamily="34" charset="0"/>
            </a:endParaRPr>
          </a:p>
          <a:p>
            <a:pPr algn="just"/>
            <a:r>
              <a:rPr lang="fr-FR" dirty="0">
                <a:latin typeface="Arial" panose="020B0604020202020204" pitchFamily="34" charset="0"/>
                <a:cs typeface="Arial" panose="020B0604020202020204" pitchFamily="34" charset="0"/>
              </a:rPr>
              <a:t>U</a:t>
            </a:r>
            <a:r>
              <a:rPr lang="fr-FR" dirty="0" smtClean="0">
                <a:latin typeface="Arial" panose="020B0604020202020204" pitchFamily="34" charset="0"/>
                <a:cs typeface="Arial" panose="020B0604020202020204" pitchFamily="34" charset="0"/>
              </a:rPr>
              <a:t>ne analyse approfondie des cinq mécanismes retenus par l’étude permettra de retenir les plus promoteurs et d’en </a:t>
            </a:r>
            <a:r>
              <a:rPr lang="fr-FR" dirty="0">
                <a:latin typeface="Arial" panose="020B0604020202020204" pitchFamily="34" charset="0"/>
                <a:cs typeface="Arial" panose="020B0604020202020204" pitchFamily="34" charset="0"/>
              </a:rPr>
              <a:t>explorer d’autres qui combinent aussi bien les ressources publiques que </a:t>
            </a:r>
            <a:r>
              <a:rPr lang="fr-FR" dirty="0" smtClean="0">
                <a:latin typeface="Arial" panose="020B0604020202020204" pitchFamily="34" charset="0"/>
                <a:cs typeface="Arial" panose="020B0604020202020204" pitchFamily="34" charset="0"/>
              </a:rPr>
              <a:t>privées.</a:t>
            </a:r>
            <a:endParaRPr lang="fr-FR" dirty="0">
              <a:latin typeface="Arial" panose="020B0604020202020204" pitchFamily="34" charset="0"/>
              <a:cs typeface="Arial" panose="020B0604020202020204" pitchFamily="34" charset="0"/>
            </a:endParaRPr>
          </a:p>
          <a:p>
            <a:pPr algn="just">
              <a:lnSpc>
                <a:spcPct val="100000"/>
              </a:lnSpc>
              <a:spcBef>
                <a:spcPts val="0"/>
              </a:spcBef>
            </a:pPr>
            <a:endParaRPr lang="fr-FR" dirty="0">
              <a:latin typeface="Arial" panose="020B0604020202020204" pitchFamily="34" charset="0"/>
              <a:cs typeface="Arial" panose="020B0604020202020204" pitchFamily="34" charset="0"/>
            </a:endParaRPr>
          </a:p>
          <a:p>
            <a:pPr algn="just">
              <a:lnSpc>
                <a:spcPct val="100000"/>
              </a:lnSpc>
              <a:spcBef>
                <a:spcPts val="0"/>
              </a:spcBef>
            </a:pPr>
            <a:endParaRPr lang="fr-FR" dirty="0">
              <a:latin typeface="Arial" panose="020B0604020202020204" pitchFamily="34" charset="0"/>
              <a:cs typeface="Arial" panose="020B0604020202020204" pitchFamily="34" charset="0"/>
            </a:endParaRPr>
          </a:p>
          <a:p>
            <a:pPr marL="0" indent="0" algn="just">
              <a:lnSpc>
                <a:spcPct val="100000"/>
              </a:lnSpc>
              <a:spcBef>
                <a:spcPts val="0"/>
              </a:spcBef>
              <a:buNone/>
            </a:pPr>
            <a:endParaRPr lang="fr-FR"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13</a:t>
            </a:fld>
            <a:endParaRPr lang="fr-FR"/>
          </a:p>
        </p:txBody>
      </p:sp>
      <p:cxnSp>
        <p:nvCxnSpPr>
          <p:cNvPr id="7" name="Connecteur droit 6"/>
          <p:cNvCxnSpPr/>
          <p:nvPr/>
        </p:nvCxnSpPr>
        <p:spPr>
          <a:xfrm>
            <a:off x="827584" y="1404816"/>
            <a:ext cx="7560840" cy="7960"/>
          </a:xfrm>
          <a:prstGeom prst="line">
            <a:avLst/>
          </a:prstGeom>
        </p:spPr>
        <p:style>
          <a:lnRef idx="1">
            <a:schemeClr val="accent1"/>
          </a:lnRef>
          <a:fillRef idx="0">
            <a:schemeClr val="accent1"/>
          </a:fillRef>
          <a:effectRef idx="0">
            <a:schemeClr val="accent1"/>
          </a:effectRef>
          <a:fontRef idx="minor">
            <a:schemeClr val="tx1"/>
          </a:fontRef>
        </p:style>
      </p:cxnSp>
      <p:sp>
        <p:nvSpPr>
          <p:cNvPr id="8" name="Titre 1"/>
          <p:cNvSpPr>
            <a:spLocks noGrp="1"/>
          </p:cNvSpPr>
          <p:nvPr>
            <p:ph type="title"/>
          </p:nvPr>
        </p:nvSpPr>
        <p:spPr>
          <a:xfrm>
            <a:off x="827584" y="620688"/>
            <a:ext cx="7655762" cy="640112"/>
          </a:xfrm>
        </p:spPr>
        <p:txBody>
          <a:bodyPr>
            <a:noAutofit/>
          </a:bodyPr>
          <a:lstStyle/>
          <a:p>
            <a:r>
              <a:rPr lang="fr-FR" sz="1950" b="1" cap="none" dirty="0" smtClean="0">
                <a:solidFill>
                  <a:srgbClr val="002060"/>
                </a:solidFill>
                <a:latin typeface="Arial" panose="020B0604020202020204" pitchFamily="34" charset="0"/>
                <a:cs typeface="Arial" panose="020B0604020202020204" pitchFamily="34" charset="0"/>
              </a:rPr>
              <a:t/>
            </a:r>
            <a:br>
              <a:rPr lang="fr-FR" sz="1950" b="1" cap="none" dirty="0" smtClean="0">
                <a:solidFill>
                  <a:srgbClr val="002060"/>
                </a:solidFill>
                <a:latin typeface="Arial" panose="020B0604020202020204" pitchFamily="34" charset="0"/>
                <a:cs typeface="Arial" panose="020B0604020202020204" pitchFamily="34" charset="0"/>
              </a:rPr>
            </a:br>
            <a:r>
              <a:rPr lang="fr-FR" sz="1950" b="1" cap="none" dirty="0">
                <a:solidFill>
                  <a:srgbClr val="002060"/>
                </a:solidFill>
                <a:latin typeface="Arial" panose="020B0604020202020204" pitchFamily="34" charset="0"/>
                <a:cs typeface="Arial" panose="020B0604020202020204" pitchFamily="34" charset="0"/>
              </a:rPr>
              <a:t>6</a:t>
            </a:r>
            <a:r>
              <a:rPr lang="fr-FR" sz="1950" b="1" cap="none" dirty="0" smtClean="0">
                <a:solidFill>
                  <a:srgbClr val="002060"/>
                </a:solidFill>
                <a:latin typeface="Arial" panose="020B0604020202020204" pitchFamily="34" charset="0"/>
                <a:cs typeface="Arial" panose="020B0604020202020204" pitchFamily="34" charset="0"/>
              </a:rPr>
              <a:t>. Conclusion</a:t>
            </a:r>
            <a:r>
              <a:rPr lang="fr-FR" sz="1950" b="1" dirty="0">
                <a:solidFill>
                  <a:schemeClr val="accent1">
                    <a:lumMod val="75000"/>
                  </a:schemeClr>
                </a:solidFill>
                <a:latin typeface="Arial" panose="020B0604020202020204" pitchFamily="34" charset="0"/>
                <a:cs typeface="Arial" panose="020B0604020202020204" pitchFamily="34" charset="0"/>
              </a:rPr>
              <a:t/>
            </a:r>
            <a:br>
              <a:rPr lang="fr-FR" sz="1950" b="1" dirty="0">
                <a:solidFill>
                  <a:schemeClr val="accent1">
                    <a:lumMod val="75000"/>
                  </a:schemeClr>
                </a:solidFill>
                <a:latin typeface="Arial" panose="020B0604020202020204" pitchFamily="34" charset="0"/>
                <a:cs typeface="Arial" panose="020B0604020202020204" pitchFamily="34" charset="0"/>
              </a:rPr>
            </a:br>
            <a:endParaRPr lang="fr-FR" sz="1950" b="1" cap="none"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3855997"/>
      </p:ext>
    </p:extLst>
  </p:cSld>
  <p:clrMapOvr>
    <a:masterClrMapping/>
  </p:clrMapOvr>
  <p:transition>
    <p:spli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16024" y="1844824"/>
            <a:ext cx="7772400" cy="2232248"/>
          </a:xfrm>
        </p:spPr>
        <p:txBody>
          <a:bodyPr>
            <a:normAutofit/>
          </a:bodyPr>
          <a:lstStyle/>
          <a:p>
            <a:endParaRPr lang="fr-FR" sz="2400" dirty="0" smtClean="0">
              <a:latin typeface="Tw Cen MT" panose="020B0602020104020603" pitchFamily="34" charset="0"/>
            </a:endParaRPr>
          </a:p>
          <a:p>
            <a:endParaRPr lang="fr-FR" sz="2400" dirty="0">
              <a:latin typeface="Tw Cen MT" panose="020B0602020104020603" pitchFamily="34" charset="0"/>
            </a:endParaRPr>
          </a:p>
          <a:p>
            <a:endParaRPr lang="fr-FR" sz="2400" b="1" dirty="0" smtClean="0">
              <a:latin typeface="Segoe UI Symbol" panose="020B0502040204020203" pitchFamily="34" charset="0"/>
              <a:ea typeface="Segoe UI Symbol" panose="020B0502040204020203" pitchFamily="34" charset="0"/>
            </a:endParaRPr>
          </a:p>
          <a:p>
            <a:pPr marL="0" indent="0" algn="ctr">
              <a:buNone/>
            </a:pPr>
            <a:r>
              <a:rPr lang="fr-FR" sz="2400" b="1" dirty="0" smtClean="0">
                <a:latin typeface="Segoe UI Symbol" panose="020B0502040204020203" pitchFamily="34" charset="0"/>
                <a:ea typeface="Segoe UI Symbol" panose="020B0502040204020203" pitchFamily="34" charset="0"/>
              </a:rPr>
              <a:t>MERCI DE VOTRE AIMABLE ATTENTION</a:t>
            </a:r>
            <a:endParaRPr lang="fr-FR" sz="2400" b="1" dirty="0">
              <a:latin typeface="Segoe UI Symbol" panose="020B0502040204020203" pitchFamily="34" charset="0"/>
              <a:ea typeface="Segoe UI Symbol" panose="020B0502040204020203"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14</a:t>
            </a:fld>
            <a:endParaRPr lang="fr-FR"/>
          </a:p>
        </p:txBody>
      </p:sp>
    </p:spTree>
    <p:extLst>
      <p:ext uri="{BB962C8B-B14F-4D97-AF65-F5344CB8AC3E}">
        <p14:creationId xmlns:p14="http://schemas.microsoft.com/office/powerpoint/2010/main" val="1678856876"/>
      </p:ext>
    </p:extLst>
  </p:cSld>
  <p:clrMapOvr>
    <a:masterClrMapping/>
  </p:clrMapOvr>
  <p:transition>
    <p:spli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611560" y="1124744"/>
            <a:ext cx="7704856" cy="792088"/>
          </a:xfrm>
        </p:spPr>
        <p:txBody>
          <a:bodyPr>
            <a:noAutofit/>
          </a:bodyPr>
          <a:lstStyle/>
          <a:p>
            <a:pPr algn="ctr">
              <a:lnSpc>
                <a:spcPct val="100000"/>
              </a:lnSpc>
            </a:pPr>
            <a:r>
              <a:rPr lang="fr-FR" sz="2600" b="1" cap="none" dirty="0" smtClean="0">
                <a:solidFill>
                  <a:srgbClr val="002060"/>
                </a:solidFill>
                <a:latin typeface="Arial" panose="020B0604020202020204" pitchFamily="34" charset="0"/>
                <a:cs typeface="Arial" panose="020B0604020202020204" pitchFamily="34" charset="0"/>
              </a:rPr>
              <a:t>Plan de présentation</a:t>
            </a:r>
            <a:r>
              <a:rPr lang="fr-FR" sz="2600" b="1" dirty="0" smtClean="0">
                <a:solidFill>
                  <a:srgbClr val="002060"/>
                </a:solidFill>
                <a:latin typeface="Arial" panose="020B0604020202020204" pitchFamily="34" charset="0"/>
                <a:cs typeface="Arial" panose="020B0604020202020204" pitchFamily="34" charset="0"/>
              </a:rPr>
              <a:t/>
            </a:r>
            <a:br>
              <a:rPr lang="fr-FR" sz="2600" b="1" dirty="0" smtClean="0">
                <a:solidFill>
                  <a:srgbClr val="002060"/>
                </a:solidFill>
                <a:latin typeface="Arial" panose="020B0604020202020204" pitchFamily="34" charset="0"/>
                <a:cs typeface="Arial" panose="020B0604020202020204" pitchFamily="34" charset="0"/>
              </a:rPr>
            </a:br>
            <a:endParaRPr lang="fr-FR" sz="2600" b="1" dirty="0">
              <a:solidFill>
                <a:srgbClr val="002060"/>
              </a:solidFill>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2</a:t>
            </a:fld>
            <a:endParaRPr lang="fr-FR"/>
          </a:p>
        </p:txBody>
      </p:sp>
      <p:cxnSp>
        <p:nvCxnSpPr>
          <p:cNvPr id="5" name="Connecteur droit 4"/>
          <p:cNvCxnSpPr/>
          <p:nvPr/>
        </p:nvCxnSpPr>
        <p:spPr>
          <a:xfrm>
            <a:off x="1115616" y="1628800"/>
            <a:ext cx="6840760" cy="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115616" y="2170599"/>
            <a:ext cx="7367730" cy="2723823"/>
          </a:xfrm>
          <a:prstGeom prst="rect">
            <a:avLst/>
          </a:prstGeom>
        </p:spPr>
        <p:txBody>
          <a:bodyPr wrap="square">
            <a:spAutoFit/>
          </a:bodyPr>
          <a:lstStyle/>
          <a:p>
            <a:pPr marL="457200" indent="-457200" algn="just">
              <a:spcAft>
                <a:spcPts val="0"/>
              </a:spcAft>
              <a:buFont typeface="+mj-lt"/>
              <a:buAutoNum type="arabicPeriod"/>
            </a:pPr>
            <a:r>
              <a:rPr lang="en-GB" sz="1900" dirty="0" err="1">
                <a:latin typeface="Arial" panose="020B0604020202020204" pitchFamily="34" charset="0"/>
                <a:ea typeface="Times New Roman" panose="02020603050405020304" pitchFamily="18" charset="0"/>
                <a:cs typeface="Times New Roman" panose="02020603050405020304" pitchFamily="18" charset="0"/>
              </a:rPr>
              <a:t>Contexte</a:t>
            </a:r>
            <a:r>
              <a:rPr lang="en-GB" sz="1900" dirty="0">
                <a:latin typeface="Arial" panose="020B0604020202020204" pitchFamily="34" charset="0"/>
                <a:ea typeface="Times New Roman" panose="02020603050405020304" pitchFamily="18" charset="0"/>
                <a:cs typeface="Times New Roman" panose="02020603050405020304" pitchFamily="18" charset="0"/>
              </a:rPr>
              <a:t> et justification</a:t>
            </a:r>
            <a:endParaRPr lang="fr-FR" sz="1900" dirty="0">
              <a:latin typeface="Arial" panose="020B0604020202020204" pitchFamily="34" charset="0"/>
              <a:ea typeface="Times New Roman" panose="02020603050405020304" pitchFamily="18" charset="0"/>
              <a:cs typeface="Times New Roman" panose="02020603050405020304" pitchFamily="18" charset="0"/>
            </a:endParaRPr>
          </a:p>
          <a:p>
            <a:pPr marL="457200" indent="-457200" algn="just">
              <a:spcAft>
                <a:spcPts val="0"/>
              </a:spcAft>
              <a:buFont typeface="+mj-lt"/>
              <a:buAutoNum type="arabicPeriod"/>
            </a:pPr>
            <a:r>
              <a:rPr lang="fr-FR" sz="1900" dirty="0">
                <a:latin typeface="Arial" panose="020B0604020202020204" pitchFamily="34" charset="0"/>
                <a:ea typeface="Times New Roman" panose="02020603050405020304" pitchFamily="18" charset="0"/>
                <a:cs typeface="Times New Roman" panose="02020603050405020304" pitchFamily="18" charset="0"/>
              </a:rPr>
              <a:t>Les </a:t>
            </a:r>
            <a:r>
              <a:rPr lang="fr-FR" sz="1900" dirty="0" smtClean="0">
                <a:latin typeface="Arial" panose="020B0604020202020204" pitchFamily="34" charset="0"/>
                <a:ea typeface="Times New Roman" panose="02020603050405020304" pitchFamily="18" charset="0"/>
                <a:cs typeface="Times New Roman" panose="02020603050405020304" pitchFamily="18" charset="0"/>
              </a:rPr>
              <a:t>mécanismes </a:t>
            </a:r>
            <a:r>
              <a:rPr lang="fr-FR" sz="1900" dirty="0">
                <a:latin typeface="Arial" panose="020B0604020202020204" pitchFamily="34" charset="0"/>
                <a:ea typeface="Times New Roman" panose="02020603050405020304" pitchFamily="18" charset="0"/>
                <a:cs typeface="Times New Roman" panose="02020603050405020304" pitchFamily="18" charset="0"/>
              </a:rPr>
              <a:t>de financement innovants (MFI) : qu’est-ce que </a:t>
            </a:r>
            <a:r>
              <a:rPr lang="fr-FR" sz="1900" dirty="0" smtClean="0">
                <a:latin typeface="Arial" panose="020B0604020202020204" pitchFamily="34" charset="0"/>
                <a:ea typeface="Times New Roman" panose="02020603050405020304" pitchFamily="18" charset="0"/>
                <a:cs typeface="Times New Roman" panose="02020603050405020304" pitchFamily="18" charset="0"/>
              </a:rPr>
              <a:t>sait ?</a:t>
            </a:r>
            <a:endParaRPr lang="fr-FR" sz="1900" dirty="0">
              <a:latin typeface="Arial" panose="020B0604020202020204" pitchFamily="34" charset="0"/>
              <a:ea typeface="Times New Roman" panose="02020603050405020304" pitchFamily="18" charset="0"/>
              <a:cs typeface="Times New Roman" panose="02020603050405020304" pitchFamily="18" charset="0"/>
            </a:endParaRPr>
          </a:p>
          <a:p>
            <a:pPr marL="457200" indent="-457200" algn="just">
              <a:spcAft>
                <a:spcPts val="0"/>
              </a:spcAft>
              <a:buFont typeface="+mj-lt"/>
              <a:buAutoNum type="arabicPeriod"/>
            </a:pPr>
            <a:r>
              <a:rPr lang="en-GB" sz="1900" dirty="0" smtClean="0">
                <a:latin typeface="Arial" panose="020B0604020202020204" pitchFamily="34" charset="0"/>
                <a:ea typeface="Times New Roman" panose="02020603050405020304" pitchFamily="18" charset="0"/>
                <a:cs typeface="Times New Roman" panose="02020603050405020304" pitchFamily="18" charset="0"/>
              </a:rPr>
              <a:t>Les</a:t>
            </a:r>
            <a:r>
              <a:rPr lang="fr-FR" sz="1900" dirty="0">
                <a:latin typeface="Arial" panose="020B0604020202020204" pitchFamily="34" charset="0"/>
                <a:ea typeface="Times New Roman" panose="02020603050405020304" pitchFamily="18" charset="0"/>
                <a:cs typeface="Times New Roman" panose="02020603050405020304" pitchFamily="18" charset="0"/>
              </a:rPr>
              <a:t> m</a:t>
            </a:r>
            <a:r>
              <a:rPr lang="fr-FR" sz="1900" dirty="0" smtClean="0">
                <a:latin typeface="Arial" panose="020B0604020202020204" pitchFamily="34" charset="0"/>
                <a:ea typeface="Times New Roman" panose="02020603050405020304" pitchFamily="18" charset="0"/>
                <a:cs typeface="Times New Roman" panose="02020603050405020304" pitchFamily="18" charset="0"/>
              </a:rPr>
              <a:t>écanismes </a:t>
            </a:r>
            <a:r>
              <a:rPr lang="fr-FR" sz="1900" dirty="0">
                <a:latin typeface="Arial" panose="020B0604020202020204" pitchFamily="34" charset="0"/>
                <a:ea typeface="Times New Roman" panose="02020603050405020304" pitchFamily="18" charset="0"/>
                <a:cs typeface="Times New Roman" panose="02020603050405020304" pitchFamily="18" charset="0"/>
              </a:rPr>
              <a:t>de financement innovants </a:t>
            </a:r>
            <a:r>
              <a:rPr lang="en-GB" sz="1900" dirty="0" smtClean="0">
                <a:latin typeface="Arial" panose="020B0604020202020204" pitchFamily="34" charset="0"/>
                <a:ea typeface="Times New Roman" panose="02020603050405020304" pitchFamily="18" charset="0"/>
                <a:cs typeface="Times New Roman" panose="02020603050405020304" pitchFamily="18" charset="0"/>
              </a:rPr>
              <a:t>: </a:t>
            </a:r>
            <a:r>
              <a:rPr lang="en-GB" sz="1900" dirty="0" err="1">
                <a:latin typeface="Arial" panose="020B0604020202020204" pitchFamily="34" charset="0"/>
                <a:ea typeface="Times New Roman" panose="02020603050405020304" pitchFamily="18" charset="0"/>
                <a:cs typeface="Times New Roman" panose="02020603050405020304" pitchFamily="18" charset="0"/>
              </a:rPr>
              <a:t>quels</a:t>
            </a:r>
            <a:r>
              <a:rPr lang="en-GB" sz="1900" dirty="0">
                <a:latin typeface="Arial" panose="020B0604020202020204" pitchFamily="34" charset="0"/>
                <a:ea typeface="Times New Roman" panose="02020603050405020304" pitchFamily="18" charset="0"/>
                <a:cs typeface="Times New Roman" panose="02020603050405020304" pitchFamily="18" charset="0"/>
              </a:rPr>
              <a:t> </a:t>
            </a:r>
            <a:r>
              <a:rPr lang="en-GB" sz="1900" dirty="0" err="1">
                <a:latin typeface="Arial" panose="020B0604020202020204" pitchFamily="34" charset="0"/>
                <a:ea typeface="Times New Roman" panose="02020603050405020304" pitchFamily="18" charset="0"/>
                <a:cs typeface="Times New Roman" panose="02020603050405020304" pitchFamily="18" charset="0"/>
              </a:rPr>
              <a:t>principes</a:t>
            </a:r>
            <a:r>
              <a:rPr lang="en-GB" sz="1900" dirty="0">
                <a:latin typeface="Arial" panose="020B0604020202020204" pitchFamily="34" charset="0"/>
                <a:ea typeface="Times New Roman" panose="02020603050405020304" pitchFamily="18" charset="0"/>
                <a:cs typeface="Times New Roman" panose="02020603050405020304" pitchFamily="18" charset="0"/>
              </a:rPr>
              <a:t> ?</a:t>
            </a:r>
            <a:endParaRPr lang="fr-FR" sz="1900" dirty="0">
              <a:latin typeface="Arial" panose="020B0604020202020204" pitchFamily="34" charset="0"/>
              <a:ea typeface="Times New Roman" panose="02020603050405020304" pitchFamily="18" charset="0"/>
              <a:cs typeface="Times New Roman" panose="02020603050405020304" pitchFamily="18" charset="0"/>
            </a:endParaRPr>
          </a:p>
          <a:p>
            <a:pPr marL="457200" indent="-457200" algn="just">
              <a:spcAft>
                <a:spcPts val="0"/>
              </a:spcAft>
              <a:buFont typeface="+mj-lt"/>
              <a:buAutoNum type="arabicPeriod"/>
            </a:pPr>
            <a:r>
              <a:rPr lang="en-GB" sz="1900" dirty="0">
                <a:latin typeface="Arial" panose="020B0604020202020204" pitchFamily="34" charset="0"/>
                <a:ea typeface="Times New Roman" panose="02020603050405020304" pitchFamily="18" charset="0"/>
                <a:cs typeface="Times New Roman" panose="02020603050405020304" pitchFamily="18" charset="0"/>
              </a:rPr>
              <a:t>Les </a:t>
            </a:r>
            <a:r>
              <a:rPr lang="fr-FR" sz="1900" dirty="0" smtClean="0">
                <a:latin typeface="Arial" panose="020B0604020202020204" pitchFamily="34" charset="0"/>
                <a:ea typeface="Times New Roman" panose="02020603050405020304" pitchFamily="18" charset="0"/>
                <a:cs typeface="Times New Roman" panose="02020603050405020304" pitchFamily="18" charset="0"/>
              </a:rPr>
              <a:t>mécanismes </a:t>
            </a:r>
            <a:r>
              <a:rPr lang="fr-FR" sz="1900" dirty="0">
                <a:latin typeface="Arial" panose="020B0604020202020204" pitchFamily="34" charset="0"/>
                <a:ea typeface="Times New Roman" panose="02020603050405020304" pitchFamily="18" charset="0"/>
                <a:cs typeface="Times New Roman" panose="02020603050405020304" pitchFamily="18" charset="0"/>
              </a:rPr>
              <a:t>de financement innovants</a:t>
            </a:r>
            <a:r>
              <a:rPr lang="en-GB" sz="1900" dirty="0" smtClean="0">
                <a:latin typeface="Arial" panose="020B0604020202020204" pitchFamily="34" charset="0"/>
                <a:ea typeface="Times New Roman" panose="02020603050405020304" pitchFamily="18" charset="0"/>
                <a:cs typeface="Times New Roman" panose="02020603050405020304" pitchFamily="18" charset="0"/>
              </a:rPr>
              <a:t> </a:t>
            </a:r>
            <a:r>
              <a:rPr lang="en-GB" sz="1900" dirty="0">
                <a:latin typeface="Arial" panose="020B0604020202020204" pitchFamily="34" charset="0"/>
                <a:ea typeface="Times New Roman" panose="02020603050405020304" pitchFamily="18" charset="0"/>
                <a:cs typeface="Times New Roman" panose="02020603050405020304" pitchFamily="18" charset="0"/>
              </a:rPr>
              <a:t>: questions </a:t>
            </a:r>
            <a:r>
              <a:rPr lang="en-GB" sz="1900" dirty="0" err="1">
                <a:latin typeface="Arial" panose="020B0604020202020204" pitchFamily="34" charset="0"/>
                <a:ea typeface="Times New Roman" panose="02020603050405020304" pitchFamily="18" charset="0"/>
                <a:cs typeface="Times New Roman" panose="02020603050405020304" pitchFamily="18" charset="0"/>
              </a:rPr>
              <a:t>clés</a:t>
            </a:r>
            <a:endParaRPr lang="fr-FR" sz="1900" dirty="0">
              <a:latin typeface="Arial" panose="020B0604020202020204" pitchFamily="34" charset="0"/>
              <a:ea typeface="Times New Roman" panose="02020603050405020304" pitchFamily="18" charset="0"/>
              <a:cs typeface="Times New Roman" panose="02020603050405020304" pitchFamily="18" charset="0"/>
            </a:endParaRPr>
          </a:p>
          <a:p>
            <a:pPr marL="457200" indent="-457200" algn="just">
              <a:spcAft>
                <a:spcPts val="0"/>
              </a:spcAft>
              <a:buFont typeface="+mj-lt"/>
              <a:buAutoNum type="arabicPeriod"/>
            </a:pPr>
            <a:r>
              <a:rPr lang="fr-FR" sz="1900" dirty="0">
                <a:latin typeface="Arial" panose="020B0604020202020204" pitchFamily="34" charset="0"/>
                <a:ea typeface="Times New Roman" panose="02020603050405020304" pitchFamily="18" charset="0"/>
                <a:cs typeface="Times New Roman" panose="02020603050405020304" pitchFamily="18" charset="0"/>
              </a:rPr>
              <a:t>Les </a:t>
            </a:r>
            <a:r>
              <a:rPr lang="fr-FR" sz="1900" dirty="0" smtClean="0">
                <a:latin typeface="Arial" panose="020B0604020202020204" pitchFamily="34" charset="0"/>
                <a:ea typeface="Times New Roman" panose="02020603050405020304" pitchFamily="18" charset="0"/>
                <a:cs typeface="Times New Roman" panose="02020603050405020304" pitchFamily="18" charset="0"/>
              </a:rPr>
              <a:t>mécanismes </a:t>
            </a:r>
            <a:r>
              <a:rPr lang="fr-FR" sz="1900" dirty="0">
                <a:latin typeface="Arial" panose="020B0604020202020204" pitchFamily="34" charset="0"/>
                <a:ea typeface="Times New Roman" panose="02020603050405020304" pitchFamily="18" charset="0"/>
                <a:cs typeface="Times New Roman" panose="02020603050405020304" pitchFamily="18" charset="0"/>
              </a:rPr>
              <a:t>de financement innovants dans le contexte du Togo pour cheminer vers la </a:t>
            </a:r>
            <a:r>
              <a:rPr lang="fr-FR" sz="1900" dirty="0" smtClean="0">
                <a:latin typeface="Arial" panose="020B0604020202020204" pitchFamily="34" charset="0"/>
                <a:ea typeface="Times New Roman" panose="02020603050405020304" pitchFamily="18" charset="0"/>
                <a:cs typeface="Times New Roman" panose="02020603050405020304" pitchFamily="18" charset="0"/>
              </a:rPr>
              <a:t>Couverture Sanitaire Universelle </a:t>
            </a:r>
          </a:p>
          <a:p>
            <a:pPr marL="457200" indent="-457200" algn="just">
              <a:spcAft>
                <a:spcPts val="0"/>
              </a:spcAft>
              <a:buFont typeface="+mj-lt"/>
              <a:buAutoNum type="arabicPeriod"/>
            </a:pPr>
            <a:r>
              <a:rPr lang="fr-FR" sz="1900" dirty="0" smtClean="0">
                <a:latin typeface="Arial" panose="020B0604020202020204" pitchFamily="34" charset="0"/>
                <a:ea typeface="Times New Roman" panose="02020603050405020304" pitchFamily="18" charset="0"/>
                <a:cs typeface="Times New Roman" panose="02020603050405020304" pitchFamily="18" charset="0"/>
              </a:rPr>
              <a:t>Conclusion </a:t>
            </a:r>
            <a:endParaRPr lang="fr-FR" sz="19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1138976"/>
      </p:ext>
    </p:extLst>
  </p:cSld>
  <p:clrMapOvr>
    <a:overrideClrMapping bg1="lt1" tx1="dk1" bg2="lt2" tx2="dk2" accent1="accent1" accent2="accent2" accent3="accent3" accent4="accent4" accent5="accent5" accent6="accent6" hlink="hlink" folHlink="folHlink"/>
  </p:clrMapOvr>
  <p:transition>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55576" y="2097383"/>
            <a:ext cx="7920880" cy="4427961"/>
          </a:xfrm>
        </p:spPr>
        <p:txBody>
          <a:bodyPr>
            <a:noAutofit/>
          </a:bodyPr>
          <a:lstStyle/>
          <a:p>
            <a:pPr lvl="0" algn="just"/>
            <a:r>
              <a:rPr lang="fr-FR" dirty="0" smtClean="0">
                <a:latin typeface="Arial" panose="020B0604020202020204" pitchFamily="34" charset="0"/>
                <a:cs typeface="Arial" panose="020B0604020202020204" pitchFamily="34" charset="0"/>
              </a:rPr>
              <a:t>La réalisation de l’agenda international de développement (ODD) post 2015 nécessiterait </a:t>
            </a:r>
            <a:r>
              <a:rPr lang="fr-FR" dirty="0">
                <a:latin typeface="Arial" panose="020B0604020202020204" pitchFamily="34" charset="0"/>
                <a:cs typeface="Arial" panose="020B0604020202020204" pitchFamily="34" charset="0"/>
              </a:rPr>
              <a:t>d’importantes ressources financières</a:t>
            </a:r>
            <a:r>
              <a:rPr lang="fr-FR" dirty="0" smtClean="0">
                <a:latin typeface="Arial" panose="020B0604020202020204" pitchFamily="34" charset="0"/>
                <a:cs typeface="Arial" panose="020B0604020202020204" pitchFamily="34" charset="0"/>
              </a:rPr>
              <a:t>.</a:t>
            </a:r>
          </a:p>
          <a:p>
            <a:pPr marL="0" lvl="0" indent="0" algn="just">
              <a:lnSpc>
                <a:spcPct val="100000"/>
              </a:lnSpc>
              <a:spcBef>
                <a:spcPts val="0"/>
              </a:spcBef>
              <a:buNone/>
            </a:pPr>
            <a:endParaRPr lang="fr-FR" sz="2100" dirty="0">
              <a:latin typeface="Arial" panose="020B0604020202020204" pitchFamily="34" charset="0"/>
              <a:cs typeface="Arial" panose="020B0604020202020204" pitchFamily="34" charset="0"/>
            </a:endParaRPr>
          </a:p>
          <a:p>
            <a:pPr lvl="0" algn="just"/>
            <a:r>
              <a:rPr lang="fr-FR" dirty="0">
                <a:latin typeface="Arial" panose="020B0604020202020204" pitchFamily="34" charset="0"/>
                <a:cs typeface="Arial" panose="020B0604020202020204" pitchFamily="34" charset="0"/>
              </a:rPr>
              <a:t>Les besoins de financement </a:t>
            </a:r>
            <a:r>
              <a:rPr lang="fr-FR" dirty="0" smtClean="0">
                <a:latin typeface="Arial" panose="020B0604020202020204" pitchFamily="34" charset="0"/>
                <a:cs typeface="Arial" panose="020B0604020202020204" pitchFamily="34" charset="0"/>
              </a:rPr>
              <a:t>des ODD</a:t>
            </a:r>
            <a:r>
              <a:rPr lang="fr-FR" dirty="0">
                <a:latin typeface="Arial" panose="020B0604020202020204" pitchFamily="34" charset="0"/>
                <a:cs typeface="Arial" panose="020B0604020202020204" pitchFamily="34" charset="0"/>
              </a:rPr>
              <a:t> </a:t>
            </a:r>
            <a:r>
              <a:rPr lang="fr-FR" dirty="0" smtClean="0">
                <a:latin typeface="Arial" panose="020B0604020202020204" pitchFamily="34" charset="0"/>
                <a:cs typeface="Arial" panose="020B0604020202020204" pitchFamily="34" charset="0"/>
              </a:rPr>
              <a:t>mettent </a:t>
            </a:r>
            <a:r>
              <a:rPr lang="fr-FR" dirty="0" smtClean="0">
                <a:latin typeface="Arial" panose="020B0604020202020204" pitchFamily="34" charset="0"/>
                <a:cs typeface="Arial" panose="020B0604020202020204" pitchFamily="34" charset="0"/>
              </a:rPr>
              <a:t>en </a:t>
            </a:r>
            <a:r>
              <a:rPr lang="fr-FR" dirty="0">
                <a:latin typeface="Arial" panose="020B0604020202020204" pitchFamily="34" charset="0"/>
                <a:cs typeface="Arial" panose="020B0604020202020204" pitchFamily="34" charset="0"/>
              </a:rPr>
              <a:t>évidence l’inadéquation entre les ressources nécessaires et les ressources </a:t>
            </a:r>
            <a:r>
              <a:rPr lang="fr-FR" dirty="0" smtClean="0">
                <a:latin typeface="Arial" panose="020B0604020202020204" pitchFamily="34" charset="0"/>
                <a:cs typeface="Arial" panose="020B0604020202020204" pitchFamily="34" charset="0"/>
              </a:rPr>
              <a:t>disponibles.</a:t>
            </a:r>
          </a:p>
          <a:p>
            <a:pPr lvl="0" algn="just">
              <a:lnSpc>
                <a:spcPct val="100000"/>
              </a:lnSpc>
              <a:spcBef>
                <a:spcPts val="0"/>
              </a:spcBef>
            </a:pPr>
            <a:endParaRPr lang="fr-FR" sz="1100" dirty="0">
              <a:latin typeface="Arial" panose="020B0604020202020204" pitchFamily="34" charset="0"/>
              <a:cs typeface="Arial" panose="020B0604020202020204" pitchFamily="34" charset="0"/>
            </a:endParaRPr>
          </a:p>
          <a:p>
            <a:pPr lvl="0" algn="just"/>
            <a:r>
              <a:rPr lang="fr-FR" sz="1900" dirty="0" smtClean="0">
                <a:latin typeface="Arial" panose="020B0604020202020204" pitchFamily="34" charset="0"/>
                <a:cs typeface="Arial" panose="020B0604020202020204" pitchFamily="34" charset="0"/>
              </a:rPr>
              <a:t>L’Aide publique au développement (APD) </a:t>
            </a:r>
            <a:r>
              <a:rPr lang="fr-FR" sz="1900" dirty="0">
                <a:latin typeface="Arial" panose="020B0604020202020204" pitchFamily="34" charset="0"/>
                <a:cs typeface="Arial" panose="020B0604020202020204" pitchFamily="34" charset="0"/>
              </a:rPr>
              <a:t>demeure une source importante de financement de développement </a:t>
            </a:r>
            <a:r>
              <a:rPr lang="fr-FR" sz="2000" dirty="0">
                <a:latin typeface="Arial" panose="020B0604020202020204" pitchFamily="34" charset="0"/>
                <a:cs typeface="Arial" panose="020B0604020202020204" pitchFamily="34" charset="0"/>
              </a:rPr>
              <a:t>p</a:t>
            </a:r>
            <a:r>
              <a:rPr lang="fr-FR" sz="2000" dirty="0" smtClean="0">
                <a:latin typeface="Arial" panose="020B0604020202020204" pitchFamily="34" charset="0"/>
                <a:cs typeface="Arial" panose="020B0604020202020204" pitchFamily="34" charset="0"/>
              </a:rPr>
              <a:t>our </a:t>
            </a:r>
            <a:r>
              <a:rPr lang="fr-FR" sz="2000" dirty="0">
                <a:latin typeface="Arial" panose="020B0604020202020204" pitchFamily="34" charset="0"/>
                <a:cs typeface="Arial" panose="020B0604020202020204" pitchFamily="34" charset="0"/>
              </a:rPr>
              <a:t>de nombreux pays à faible revenu dont le Togo </a:t>
            </a:r>
            <a:r>
              <a:rPr lang="fr-FR" sz="1900" dirty="0" smtClean="0">
                <a:latin typeface="Arial" panose="020B0604020202020204" pitchFamily="34" charset="0"/>
                <a:cs typeface="Arial" panose="020B0604020202020204" pitchFamily="34" charset="0"/>
              </a:rPr>
              <a:t>compte </a:t>
            </a:r>
            <a:r>
              <a:rPr lang="fr-FR" sz="1900" dirty="0">
                <a:latin typeface="Arial" panose="020B0604020202020204" pitchFamily="34" charset="0"/>
                <a:cs typeface="Arial" panose="020B0604020202020204" pitchFamily="34" charset="0"/>
              </a:rPr>
              <a:t>tenu de la faiblesse de l’épargne intérieure et de leur accès limité aux flux de capitaux privés.</a:t>
            </a:r>
          </a:p>
          <a:p>
            <a:pPr marL="0" indent="0" algn="just">
              <a:buClr>
                <a:srgbClr val="005C00"/>
              </a:buClr>
              <a:buNone/>
            </a:pPr>
            <a:endParaRPr lang="fr-FR" dirty="0">
              <a:latin typeface="Arial" panose="020B0604020202020204" pitchFamily="34" charset="0"/>
              <a:cs typeface="Arial" panose="020B0604020202020204" pitchFamily="34" charset="0"/>
            </a:endParaRPr>
          </a:p>
          <a:p>
            <a:pPr marL="0" indent="0" algn="just">
              <a:buClrTx/>
              <a:buNone/>
            </a:pPr>
            <a:endParaRPr lang="fr-FR" dirty="0">
              <a:latin typeface="Arial" panose="020B0604020202020204" pitchFamily="34" charset="0"/>
              <a:cs typeface="Arial" panose="020B0604020202020204" pitchFamily="34" charset="0"/>
            </a:endParaRPr>
          </a:p>
          <a:p>
            <a:pPr algn="just">
              <a:buClrTx/>
              <a:buFont typeface="Wingdings" panose="05000000000000000000" pitchFamily="2" charset="2"/>
              <a:buChar char="v"/>
            </a:pPr>
            <a:endParaRPr lang="fr-FR" i="1"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p:txBody>
      </p:sp>
      <p:cxnSp>
        <p:nvCxnSpPr>
          <p:cNvPr id="6" name="Connecteur droit 5"/>
          <p:cNvCxnSpPr/>
          <p:nvPr/>
        </p:nvCxnSpPr>
        <p:spPr>
          <a:xfrm>
            <a:off x="971600" y="1484784"/>
            <a:ext cx="741682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itre 1"/>
          <p:cNvSpPr>
            <a:spLocks noGrp="1"/>
          </p:cNvSpPr>
          <p:nvPr>
            <p:ph type="title"/>
          </p:nvPr>
        </p:nvSpPr>
        <p:spPr>
          <a:xfrm>
            <a:off x="971600" y="620688"/>
            <a:ext cx="7416824" cy="640112"/>
          </a:xfrm>
        </p:spPr>
        <p:txBody>
          <a:bodyPr>
            <a:noAutofit/>
          </a:bodyPr>
          <a:lstStyle/>
          <a:p>
            <a:r>
              <a:rPr lang="fr-FR" sz="2000" b="1" cap="none" dirty="0" smtClean="0">
                <a:solidFill>
                  <a:srgbClr val="002060"/>
                </a:solidFill>
                <a:latin typeface="Arial" panose="020B0604020202020204" pitchFamily="34" charset="0"/>
                <a:cs typeface="Arial" panose="020B0604020202020204" pitchFamily="34" charset="0"/>
              </a:rPr>
              <a:t/>
            </a:r>
            <a:br>
              <a:rPr lang="fr-FR" sz="2000" b="1" cap="none" dirty="0" smtClean="0">
                <a:solidFill>
                  <a:srgbClr val="002060"/>
                </a:solidFill>
                <a:latin typeface="Arial" panose="020B0604020202020204" pitchFamily="34" charset="0"/>
                <a:cs typeface="Arial" panose="020B0604020202020204" pitchFamily="34" charset="0"/>
              </a:rPr>
            </a:br>
            <a:r>
              <a:rPr lang="fr-FR" sz="2000" b="1" cap="none" dirty="0" smtClean="0">
                <a:solidFill>
                  <a:srgbClr val="002060"/>
                </a:solidFill>
                <a:latin typeface="Arial" panose="020B0604020202020204" pitchFamily="34" charset="0"/>
                <a:cs typeface="Arial" panose="020B0604020202020204" pitchFamily="34" charset="0"/>
              </a:rPr>
              <a:t>1</a:t>
            </a:r>
            <a:r>
              <a:rPr lang="fr-FR" sz="2000" b="1" cap="none" dirty="0">
                <a:solidFill>
                  <a:srgbClr val="002060"/>
                </a:solidFill>
                <a:latin typeface="Arial" panose="020B0604020202020204" pitchFamily="34" charset="0"/>
                <a:cs typeface="Arial" panose="020B0604020202020204" pitchFamily="34" charset="0"/>
              </a:rPr>
              <a:t>. </a:t>
            </a:r>
            <a:r>
              <a:rPr lang="fr-FR" sz="2000" b="1" cap="none" dirty="0" smtClean="0">
                <a:solidFill>
                  <a:srgbClr val="002060"/>
                </a:solidFill>
                <a:latin typeface="Arial" panose="020B0604020202020204" pitchFamily="34" charset="0"/>
                <a:cs typeface="Arial" panose="020B0604020202020204" pitchFamily="34" charset="0"/>
              </a:rPr>
              <a:t>Contexte et justification</a:t>
            </a:r>
            <a:r>
              <a:rPr lang="fr-FR" sz="2000" b="1" dirty="0">
                <a:solidFill>
                  <a:schemeClr val="accent1">
                    <a:lumMod val="75000"/>
                  </a:schemeClr>
                </a:solidFill>
                <a:latin typeface="Arial" panose="020B0604020202020204" pitchFamily="34" charset="0"/>
                <a:cs typeface="Arial" panose="020B0604020202020204" pitchFamily="34" charset="0"/>
              </a:rPr>
              <a:t/>
            </a:r>
            <a:br>
              <a:rPr lang="fr-FR" sz="2000" b="1" dirty="0">
                <a:solidFill>
                  <a:schemeClr val="accent1">
                    <a:lumMod val="75000"/>
                  </a:schemeClr>
                </a:solidFill>
                <a:latin typeface="Arial" panose="020B0604020202020204" pitchFamily="34" charset="0"/>
                <a:cs typeface="Arial" panose="020B0604020202020204" pitchFamily="34" charset="0"/>
              </a:rPr>
            </a:br>
            <a:endParaRPr lang="fr-FR" sz="2000" b="1" cap="none" dirty="0">
              <a:solidFill>
                <a:srgbClr val="002060"/>
              </a:solidFill>
              <a:latin typeface="Arial" panose="020B0604020202020204" pitchFamily="34" charset="0"/>
              <a:cs typeface="Arial" panose="020B0604020202020204" pitchFamily="34" charset="0"/>
            </a:endParaRPr>
          </a:p>
        </p:txBody>
      </p:sp>
      <p:sp>
        <p:nvSpPr>
          <p:cNvPr id="9" name="Espace réservé du numéro de diapositive 8"/>
          <p:cNvSpPr>
            <a:spLocks noGrp="1"/>
          </p:cNvSpPr>
          <p:nvPr>
            <p:ph type="sldNum" sz="quarter" idx="12"/>
          </p:nvPr>
        </p:nvSpPr>
        <p:spPr/>
        <p:txBody>
          <a:bodyPr/>
          <a:lstStyle/>
          <a:p>
            <a:fld id="{E1C4F041-CB23-46F2-B19E-BDA8202D2A74}" type="slidenum">
              <a:rPr lang="fr-FR" smtClean="0"/>
              <a:pPr/>
              <a:t>3</a:t>
            </a:fld>
            <a:endParaRPr lang="fr-FR"/>
          </a:p>
        </p:txBody>
      </p:sp>
    </p:spTree>
    <p:extLst>
      <p:ext uri="{BB962C8B-B14F-4D97-AF65-F5344CB8AC3E}">
        <p14:creationId xmlns:p14="http://schemas.microsoft.com/office/powerpoint/2010/main" val="2342749761"/>
      </p:ext>
    </p:extLst>
  </p:cSld>
  <p:clrMapOvr>
    <a:masterClrMapping/>
  </p:clrMapOvr>
  <p:transition>
    <p:spli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27584" y="2020290"/>
            <a:ext cx="7655762" cy="3784974"/>
          </a:xfrm>
        </p:spPr>
        <p:txBody>
          <a:bodyPr>
            <a:noAutofit/>
          </a:bodyPr>
          <a:lstStyle/>
          <a:p>
            <a:pPr lvl="0" algn="just">
              <a:lnSpc>
                <a:spcPct val="100000"/>
              </a:lnSpc>
              <a:spcBef>
                <a:spcPts val="0"/>
              </a:spcBef>
            </a:pPr>
            <a:r>
              <a:rPr lang="fr-FR" dirty="0">
                <a:latin typeface="Arial" panose="020B0604020202020204" pitchFamily="34" charset="0"/>
                <a:cs typeface="Arial" panose="020B0604020202020204" pitchFamily="34" charset="0"/>
              </a:rPr>
              <a:t>L</a:t>
            </a:r>
            <a:r>
              <a:rPr lang="fr-FR" dirty="0" smtClean="0">
                <a:latin typeface="Arial" panose="020B0604020202020204" pitchFamily="34" charset="0"/>
                <a:cs typeface="Arial" panose="020B0604020202020204" pitchFamily="34" charset="0"/>
              </a:rPr>
              <a:t>’APD </a:t>
            </a:r>
            <a:r>
              <a:rPr lang="fr-FR" dirty="0">
                <a:latin typeface="Arial" panose="020B0604020202020204" pitchFamily="34" charset="0"/>
                <a:cs typeface="Arial" panose="020B0604020202020204" pitchFamily="34" charset="0"/>
              </a:rPr>
              <a:t>a augmenté et s’est établie à </a:t>
            </a:r>
            <a:r>
              <a:rPr lang="fr-FR" b="1" dirty="0">
                <a:latin typeface="Arial" panose="020B0604020202020204" pitchFamily="34" charset="0"/>
                <a:cs typeface="Arial" panose="020B0604020202020204" pitchFamily="34" charset="0"/>
              </a:rPr>
              <a:t>133 milliards de dollars </a:t>
            </a:r>
            <a:r>
              <a:rPr lang="fr-FR" dirty="0">
                <a:latin typeface="Arial" panose="020B0604020202020204" pitchFamily="34" charset="0"/>
                <a:cs typeface="Arial" panose="020B0604020202020204" pitchFamily="34" charset="0"/>
              </a:rPr>
              <a:t>en </a:t>
            </a:r>
            <a:r>
              <a:rPr lang="fr-FR" dirty="0" smtClean="0">
                <a:latin typeface="Arial" panose="020B0604020202020204" pitchFamily="34" charset="0"/>
                <a:cs typeface="Arial" panose="020B0604020202020204" pitchFamily="34" charset="0"/>
              </a:rPr>
              <a:t>2011</a:t>
            </a:r>
            <a:r>
              <a:rPr lang="fr-FR" sz="1900" dirty="0" smtClean="0">
                <a:latin typeface="Arial" panose="020B0604020202020204" pitchFamily="34" charset="0"/>
                <a:cs typeface="Arial" panose="020B0604020202020204" pitchFamily="34" charset="0"/>
              </a:rPr>
              <a:t>.</a:t>
            </a:r>
            <a:endParaRPr lang="fr-FR" sz="1900" dirty="0">
              <a:latin typeface="Arial" panose="020B0604020202020204" pitchFamily="34" charset="0"/>
              <a:cs typeface="Arial" panose="020B0604020202020204" pitchFamily="34" charset="0"/>
            </a:endParaRPr>
          </a:p>
          <a:p>
            <a:pPr marL="0" lvl="0" indent="0" algn="just">
              <a:lnSpc>
                <a:spcPct val="100000"/>
              </a:lnSpc>
              <a:spcBef>
                <a:spcPts val="0"/>
              </a:spcBef>
              <a:buNone/>
            </a:pPr>
            <a:endParaRPr lang="fr-FR" sz="1400" dirty="0" smtClean="0">
              <a:latin typeface="Arial" panose="020B0604020202020204" pitchFamily="34" charset="0"/>
              <a:cs typeface="Arial" panose="020B0604020202020204" pitchFamily="34" charset="0"/>
            </a:endParaRPr>
          </a:p>
          <a:p>
            <a:pPr marL="0" lvl="0" indent="0" algn="just">
              <a:lnSpc>
                <a:spcPct val="100000"/>
              </a:lnSpc>
              <a:spcBef>
                <a:spcPts val="0"/>
              </a:spcBef>
              <a:buNone/>
            </a:pPr>
            <a:endParaRPr lang="fr-FR" sz="800" dirty="0">
              <a:latin typeface="Arial" panose="020B0604020202020204" pitchFamily="34" charset="0"/>
              <a:cs typeface="Arial" panose="020B0604020202020204" pitchFamily="34" charset="0"/>
            </a:endParaRPr>
          </a:p>
          <a:p>
            <a:pPr lvl="0" algn="just">
              <a:lnSpc>
                <a:spcPct val="100000"/>
              </a:lnSpc>
              <a:spcBef>
                <a:spcPts val="0"/>
              </a:spcBef>
            </a:pPr>
            <a:r>
              <a:rPr lang="fr-FR" dirty="0" smtClean="0">
                <a:latin typeface="Arial" panose="020B0604020202020204" pitchFamily="34" charset="0"/>
                <a:cs typeface="Arial" panose="020B0604020202020204" pitchFamily="34" charset="0"/>
              </a:rPr>
              <a:t>Il faudrait plus du double pour se conformer à l’objectif  de </a:t>
            </a:r>
            <a:r>
              <a:rPr lang="fr-FR" b="1" dirty="0" smtClean="0">
                <a:latin typeface="Arial" panose="020B0604020202020204" pitchFamily="34" charset="0"/>
                <a:cs typeface="Arial" panose="020B0604020202020204" pitchFamily="34" charset="0"/>
              </a:rPr>
              <a:t>0,7 % du revenu national but </a:t>
            </a:r>
            <a:r>
              <a:rPr lang="fr-FR" dirty="0" smtClean="0">
                <a:latin typeface="Arial" panose="020B0604020202020204" pitchFamily="34" charset="0"/>
                <a:cs typeface="Arial" panose="020B0604020202020204" pitchFamily="34" charset="0"/>
              </a:rPr>
              <a:t>des pays donateurs fixé lors de l’Assemblée Générale des Nations unies en 1960. </a:t>
            </a:r>
          </a:p>
          <a:p>
            <a:pPr marL="0" lvl="0" indent="0" algn="just">
              <a:lnSpc>
                <a:spcPct val="100000"/>
              </a:lnSpc>
              <a:spcBef>
                <a:spcPts val="0"/>
              </a:spcBef>
              <a:buNone/>
            </a:pPr>
            <a:endParaRPr lang="fr-FR" sz="1950" dirty="0" smtClean="0">
              <a:latin typeface="Arial" panose="020B0604020202020204" pitchFamily="34" charset="0"/>
              <a:cs typeface="Arial" panose="020B0604020202020204" pitchFamily="34" charset="0"/>
            </a:endParaRPr>
          </a:p>
          <a:p>
            <a:pPr marL="0" lvl="0" indent="0" algn="just">
              <a:lnSpc>
                <a:spcPct val="100000"/>
              </a:lnSpc>
              <a:spcBef>
                <a:spcPts val="0"/>
              </a:spcBef>
              <a:buNone/>
            </a:pPr>
            <a:endParaRPr lang="fr-FR" sz="1000" dirty="0">
              <a:latin typeface="Arial" panose="020B0604020202020204" pitchFamily="34" charset="0"/>
              <a:cs typeface="Arial" panose="020B0604020202020204" pitchFamily="34" charset="0"/>
            </a:endParaRPr>
          </a:p>
          <a:p>
            <a:pPr lvl="0" algn="just">
              <a:lnSpc>
                <a:spcPct val="100000"/>
              </a:lnSpc>
              <a:spcBef>
                <a:spcPts val="0"/>
              </a:spcBef>
            </a:pPr>
            <a:r>
              <a:rPr lang="fr-FR" dirty="0">
                <a:latin typeface="Arial" panose="020B0604020202020204" pitchFamily="34" charset="0"/>
                <a:cs typeface="Arial" panose="020B0604020202020204" pitchFamily="34" charset="0"/>
              </a:rPr>
              <a:t>Par ailleurs, l’aide publique au développement n’a pas été une source de financement très stable ni très sûre, ce qui a conduit à la recherche de sources novatrices pour la </a:t>
            </a:r>
            <a:r>
              <a:rPr lang="fr-FR" dirty="0" smtClean="0">
                <a:latin typeface="Arial" panose="020B0604020202020204" pitchFamily="34" charset="0"/>
                <a:cs typeface="Arial" panose="020B0604020202020204" pitchFamily="34" charset="0"/>
              </a:rPr>
              <a:t>compléter.</a:t>
            </a:r>
            <a:endParaRPr lang="fr-FR" dirty="0">
              <a:latin typeface="Arial" panose="020B0604020202020204" pitchFamily="34" charset="0"/>
              <a:cs typeface="Arial" panose="020B0604020202020204" pitchFamily="34" charset="0"/>
            </a:endParaRPr>
          </a:p>
          <a:p>
            <a:pPr marL="0" indent="0" algn="just">
              <a:lnSpc>
                <a:spcPct val="100000"/>
              </a:lnSpc>
              <a:spcBef>
                <a:spcPts val="0"/>
              </a:spcBef>
              <a:buClr>
                <a:srgbClr val="005C00"/>
              </a:buClr>
              <a:buNone/>
            </a:pPr>
            <a:endParaRPr lang="fr-FR" dirty="0">
              <a:latin typeface="Arial" panose="020B0604020202020204" pitchFamily="34" charset="0"/>
              <a:cs typeface="Arial" panose="020B0604020202020204" pitchFamily="34" charset="0"/>
            </a:endParaRPr>
          </a:p>
          <a:p>
            <a:pPr marL="0" indent="0" algn="just">
              <a:lnSpc>
                <a:spcPct val="100000"/>
              </a:lnSpc>
              <a:spcBef>
                <a:spcPts val="0"/>
              </a:spcBef>
              <a:buClrTx/>
              <a:buNone/>
            </a:pPr>
            <a:endParaRPr lang="fr-FR" dirty="0">
              <a:latin typeface="Arial" panose="020B0604020202020204" pitchFamily="34" charset="0"/>
              <a:cs typeface="Arial" panose="020B0604020202020204" pitchFamily="34" charset="0"/>
            </a:endParaRPr>
          </a:p>
          <a:p>
            <a:pPr algn="just">
              <a:lnSpc>
                <a:spcPct val="100000"/>
              </a:lnSpc>
              <a:spcBef>
                <a:spcPts val="0"/>
              </a:spcBef>
              <a:buClrTx/>
              <a:buFont typeface="Wingdings" panose="05000000000000000000" pitchFamily="2" charset="2"/>
              <a:buChar char="v"/>
            </a:pPr>
            <a:endParaRPr lang="fr-FR" i="1" dirty="0">
              <a:latin typeface="Arial" panose="020B0604020202020204" pitchFamily="34" charset="0"/>
              <a:cs typeface="Arial" panose="020B0604020202020204" pitchFamily="34" charset="0"/>
            </a:endParaRPr>
          </a:p>
          <a:p>
            <a:pPr algn="just">
              <a:lnSpc>
                <a:spcPct val="100000"/>
              </a:lnSpc>
              <a:spcBef>
                <a:spcPts val="0"/>
              </a:spcBef>
            </a:pPr>
            <a:endParaRPr lang="fr-FR" dirty="0">
              <a:latin typeface="Arial" panose="020B0604020202020204" pitchFamily="34" charset="0"/>
              <a:cs typeface="Arial" panose="020B0604020202020204" pitchFamily="34" charset="0"/>
            </a:endParaRPr>
          </a:p>
        </p:txBody>
      </p:sp>
      <p:cxnSp>
        <p:nvCxnSpPr>
          <p:cNvPr id="6" name="Connecteur droit 5"/>
          <p:cNvCxnSpPr/>
          <p:nvPr/>
        </p:nvCxnSpPr>
        <p:spPr>
          <a:xfrm>
            <a:off x="971600" y="1484784"/>
            <a:ext cx="741682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itre 1"/>
          <p:cNvSpPr>
            <a:spLocks noGrp="1"/>
          </p:cNvSpPr>
          <p:nvPr>
            <p:ph type="title"/>
          </p:nvPr>
        </p:nvSpPr>
        <p:spPr>
          <a:xfrm>
            <a:off x="971600" y="620688"/>
            <a:ext cx="7416824" cy="640112"/>
          </a:xfrm>
        </p:spPr>
        <p:txBody>
          <a:bodyPr>
            <a:noAutofit/>
          </a:bodyPr>
          <a:lstStyle/>
          <a:p>
            <a:r>
              <a:rPr lang="fr-FR" sz="2000" b="1" cap="none" dirty="0" smtClean="0">
                <a:solidFill>
                  <a:srgbClr val="002060"/>
                </a:solidFill>
                <a:latin typeface="Arial" panose="020B0604020202020204" pitchFamily="34" charset="0"/>
                <a:cs typeface="Arial" panose="020B0604020202020204" pitchFamily="34" charset="0"/>
              </a:rPr>
              <a:t/>
            </a:r>
            <a:br>
              <a:rPr lang="fr-FR" sz="2000" b="1" cap="none" dirty="0" smtClean="0">
                <a:solidFill>
                  <a:srgbClr val="002060"/>
                </a:solidFill>
                <a:latin typeface="Arial" panose="020B0604020202020204" pitchFamily="34" charset="0"/>
                <a:cs typeface="Arial" panose="020B0604020202020204" pitchFamily="34" charset="0"/>
              </a:rPr>
            </a:br>
            <a:r>
              <a:rPr lang="fr-FR" sz="2000" b="1" cap="none" dirty="0" smtClean="0">
                <a:solidFill>
                  <a:srgbClr val="002060"/>
                </a:solidFill>
                <a:latin typeface="Arial" panose="020B0604020202020204" pitchFamily="34" charset="0"/>
                <a:cs typeface="Arial" panose="020B0604020202020204" pitchFamily="34" charset="0"/>
              </a:rPr>
              <a:t>1</a:t>
            </a:r>
            <a:r>
              <a:rPr lang="fr-FR" sz="2000" b="1" cap="none" dirty="0">
                <a:solidFill>
                  <a:srgbClr val="002060"/>
                </a:solidFill>
                <a:latin typeface="Arial" panose="020B0604020202020204" pitchFamily="34" charset="0"/>
                <a:cs typeface="Arial" panose="020B0604020202020204" pitchFamily="34" charset="0"/>
              </a:rPr>
              <a:t>. </a:t>
            </a:r>
            <a:r>
              <a:rPr lang="fr-FR" sz="2000" b="1" cap="none" dirty="0" smtClean="0">
                <a:solidFill>
                  <a:srgbClr val="002060"/>
                </a:solidFill>
                <a:latin typeface="Arial" panose="020B0604020202020204" pitchFamily="34" charset="0"/>
                <a:cs typeface="Arial" panose="020B0604020202020204" pitchFamily="34" charset="0"/>
              </a:rPr>
              <a:t>Contexte et justification</a:t>
            </a:r>
            <a:r>
              <a:rPr lang="fr-FR" sz="2000" b="1" dirty="0">
                <a:solidFill>
                  <a:schemeClr val="accent1">
                    <a:lumMod val="75000"/>
                  </a:schemeClr>
                </a:solidFill>
                <a:latin typeface="Arial" panose="020B0604020202020204" pitchFamily="34" charset="0"/>
                <a:cs typeface="Arial" panose="020B0604020202020204" pitchFamily="34" charset="0"/>
              </a:rPr>
              <a:t/>
            </a:r>
            <a:br>
              <a:rPr lang="fr-FR" sz="2000" b="1" dirty="0">
                <a:solidFill>
                  <a:schemeClr val="accent1">
                    <a:lumMod val="75000"/>
                  </a:schemeClr>
                </a:solidFill>
                <a:latin typeface="Arial" panose="020B0604020202020204" pitchFamily="34" charset="0"/>
                <a:cs typeface="Arial" panose="020B0604020202020204" pitchFamily="34" charset="0"/>
              </a:rPr>
            </a:br>
            <a:endParaRPr lang="fr-FR" sz="2000" b="1" cap="none" dirty="0">
              <a:solidFill>
                <a:srgbClr val="002060"/>
              </a:solidFill>
              <a:latin typeface="Arial" panose="020B0604020202020204" pitchFamily="34" charset="0"/>
              <a:cs typeface="Arial" panose="020B0604020202020204" pitchFamily="34" charset="0"/>
            </a:endParaRPr>
          </a:p>
        </p:txBody>
      </p:sp>
      <p:sp>
        <p:nvSpPr>
          <p:cNvPr id="9" name="Espace réservé du numéro de diapositive 8"/>
          <p:cNvSpPr>
            <a:spLocks noGrp="1"/>
          </p:cNvSpPr>
          <p:nvPr>
            <p:ph type="sldNum" sz="quarter" idx="12"/>
          </p:nvPr>
        </p:nvSpPr>
        <p:spPr/>
        <p:txBody>
          <a:bodyPr/>
          <a:lstStyle/>
          <a:p>
            <a:fld id="{E1C4F041-CB23-46F2-B19E-BDA8202D2A74}" type="slidenum">
              <a:rPr lang="fr-FR" smtClean="0"/>
              <a:pPr/>
              <a:t>4</a:t>
            </a:fld>
            <a:endParaRPr lang="fr-FR"/>
          </a:p>
        </p:txBody>
      </p:sp>
    </p:spTree>
    <p:extLst>
      <p:ext uri="{BB962C8B-B14F-4D97-AF65-F5344CB8AC3E}">
        <p14:creationId xmlns:p14="http://schemas.microsoft.com/office/powerpoint/2010/main" val="1207029097"/>
      </p:ext>
    </p:extLst>
  </p:cSld>
  <p:clrMapOvr>
    <a:masterClrMapping/>
  </p:clrMapOvr>
  <p:transition>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55576" y="1772816"/>
            <a:ext cx="7727770" cy="4211937"/>
          </a:xfrm>
        </p:spPr>
        <p:txBody>
          <a:bodyPr>
            <a:noAutofit/>
          </a:bodyPr>
          <a:lstStyle/>
          <a:p>
            <a:pPr algn="just"/>
            <a:r>
              <a:rPr lang="fr-FR" dirty="0">
                <a:latin typeface="Arial" panose="020B0604020202020204" pitchFamily="34" charset="0"/>
                <a:cs typeface="Arial" panose="020B0604020202020204" pitchFamily="34" charset="0"/>
              </a:rPr>
              <a:t>Les </a:t>
            </a:r>
            <a:r>
              <a:rPr lang="fr-FR" dirty="0" smtClean="0">
                <a:latin typeface="Arial" panose="020B0604020202020204" pitchFamily="34" charset="0"/>
                <a:cs typeface="Arial" panose="020B0604020202020204" pitchFamily="34" charset="0"/>
              </a:rPr>
              <a:t>mécanismes de financement innovants (MFI) </a:t>
            </a:r>
            <a:r>
              <a:rPr lang="fr-FR" dirty="0">
                <a:latin typeface="Arial" panose="020B0604020202020204" pitchFamily="34" charset="0"/>
                <a:cs typeface="Arial" panose="020B0604020202020204" pitchFamily="34" charset="0"/>
              </a:rPr>
              <a:t>sont devenus au cours de la dernière décennie un enjeu important dans les négociations internationales sur </a:t>
            </a:r>
            <a:r>
              <a:rPr lang="fr-FR" dirty="0" smtClean="0">
                <a:latin typeface="Arial" panose="020B0604020202020204" pitchFamily="34" charset="0"/>
                <a:cs typeface="Arial" panose="020B0604020202020204" pitchFamily="34" charset="0"/>
              </a:rPr>
              <a:t>le </a:t>
            </a:r>
            <a:r>
              <a:rPr lang="fr-FR" dirty="0">
                <a:latin typeface="Arial" panose="020B0604020202020204" pitchFamily="34" charset="0"/>
                <a:cs typeface="Arial" panose="020B0604020202020204" pitchFamily="34" charset="0"/>
              </a:rPr>
              <a:t>développement. </a:t>
            </a:r>
            <a:endParaRPr lang="fr-FR" dirty="0" smtClean="0">
              <a:latin typeface="Arial" panose="020B0604020202020204" pitchFamily="34" charset="0"/>
              <a:cs typeface="Arial" panose="020B0604020202020204" pitchFamily="34" charset="0"/>
            </a:endParaRPr>
          </a:p>
          <a:p>
            <a:pPr marL="0" indent="0" algn="just">
              <a:lnSpc>
                <a:spcPct val="100000"/>
              </a:lnSpc>
              <a:spcBef>
                <a:spcPts val="0"/>
              </a:spcBef>
              <a:buNone/>
            </a:pPr>
            <a:endParaRPr lang="fr-FR" dirty="0" smtClean="0">
              <a:latin typeface="Arial" panose="020B0604020202020204" pitchFamily="34" charset="0"/>
              <a:cs typeface="Arial" panose="020B0604020202020204" pitchFamily="34" charset="0"/>
            </a:endParaRPr>
          </a:p>
          <a:p>
            <a:pPr algn="just"/>
            <a:r>
              <a:rPr lang="fr-FR" dirty="0" smtClean="0">
                <a:latin typeface="Arial" panose="020B0604020202020204" pitchFamily="34" charset="0"/>
                <a:cs typeface="Arial" panose="020B0604020202020204" pitchFamily="34" charset="0"/>
              </a:rPr>
              <a:t>Cette </a:t>
            </a:r>
            <a:r>
              <a:rPr lang="fr-FR" dirty="0">
                <a:latin typeface="Arial" panose="020B0604020202020204" pitchFamily="34" charset="0"/>
                <a:cs typeface="Arial" panose="020B0604020202020204" pitchFamily="34" charset="0"/>
              </a:rPr>
              <a:t>position a été renforcée et matérialisée par l’adoption, </a:t>
            </a:r>
            <a:r>
              <a:rPr lang="fr-FR" b="1" dirty="0">
                <a:latin typeface="Arial" panose="020B0604020202020204" pitchFamily="34" charset="0"/>
                <a:cs typeface="Arial" panose="020B0604020202020204" pitchFamily="34" charset="0"/>
              </a:rPr>
              <a:t>en juin 2012 au sommet  « Rio+20 » , </a:t>
            </a:r>
            <a:r>
              <a:rPr lang="fr-FR" dirty="0">
                <a:latin typeface="Arial" panose="020B0604020202020204" pitchFamily="34" charset="0"/>
                <a:cs typeface="Arial" panose="020B0604020202020204" pitchFamily="34" charset="0"/>
              </a:rPr>
              <a:t>de la Déclaration commune </a:t>
            </a:r>
            <a:r>
              <a:rPr lang="fr-FR" b="1" dirty="0">
                <a:latin typeface="Arial" panose="020B0604020202020204" pitchFamily="34" charset="0"/>
                <a:cs typeface="Arial" panose="020B0604020202020204" pitchFamily="34" charset="0"/>
              </a:rPr>
              <a:t>«</a:t>
            </a:r>
            <a:r>
              <a:rPr lang="fr-FR" b="1" i="1" dirty="0">
                <a:latin typeface="Arial" panose="020B0604020202020204" pitchFamily="34" charset="0"/>
                <a:cs typeface="Arial" panose="020B0604020202020204" pitchFamily="34" charset="0"/>
              </a:rPr>
              <a:t>l’Avenir que nous voulons </a:t>
            </a:r>
            <a:r>
              <a:rPr lang="fr-FR" b="1" i="1" dirty="0" smtClean="0">
                <a:latin typeface="Arial" panose="020B0604020202020204" pitchFamily="34" charset="0"/>
                <a:cs typeface="Arial" panose="020B0604020202020204" pitchFamily="34" charset="0"/>
              </a:rPr>
              <a:t>».</a:t>
            </a:r>
          </a:p>
          <a:p>
            <a:pPr marL="0" indent="0" algn="just">
              <a:lnSpc>
                <a:spcPct val="100000"/>
              </a:lnSpc>
              <a:spcBef>
                <a:spcPts val="0"/>
              </a:spcBef>
              <a:buNone/>
            </a:pPr>
            <a:endParaRPr lang="fr-FR" dirty="0" smtClean="0">
              <a:latin typeface="Arial" panose="020B0604020202020204" pitchFamily="34" charset="0"/>
              <a:cs typeface="Arial" panose="020B0604020202020204" pitchFamily="34" charset="0"/>
            </a:endParaRPr>
          </a:p>
          <a:p>
            <a:pPr algn="just"/>
            <a:r>
              <a:rPr lang="fr-FR" dirty="0" smtClean="0">
                <a:latin typeface="Arial" panose="020B0604020202020204" pitchFamily="34" charset="0"/>
                <a:cs typeface="Arial" panose="020B0604020202020204" pitchFamily="34" charset="0"/>
              </a:rPr>
              <a:t>En effet, a l’issue du consensus </a:t>
            </a:r>
            <a:r>
              <a:rPr lang="fr-FR" dirty="0">
                <a:latin typeface="Arial" panose="020B0604020202020204" pitchFamily="34" charset="0"/>
                <a:cs typeface="Arial" panose="020B0604020202020204" pitchFamily="34" charset="0"/>
              </a:rPr>
              <a:t>de Monterrey en 2002 </a:t>
            </a:r>
            <a:r>
              <a:rPr lang="fr-FR" dirty="0" smtClean="0">
                <a:latin typeface="Arial" panose="020B0604020202020204" pitchFamily="34" charset="0"/>
                <a:cs typeface="Arial" panose="020B0604020202020204" pitchFamily="34" charset="0"/>
              </a:rPr>
              <a:t>et de la </a:t>
            </a:r>
            <a:r>
              <a:rPr lang="fr-FR" dirty="0">
                <a:latin typeface="Arial" panose="020B0604020202020204" pitchFamily="34" charset="0"/>
                <a:cs typeface="Arial" panose="020B0604020202020204" pitchFamily="34" charset="0"/>
              </a:rPr>
              <a:t>Conférence de </a:t>
            </a:r>
            <a:r>
              <a:rPr lang="fr-FR" dirty="0" smtClean="0">
                <a:latin typeface="Arial" panose="020B0604020202020204" pitchFamily="34" charset="0"/>
                <a:cs typeface="Arial" panose="020B0604020202020204" pitchFamily="34" charset="0"/>
              </a:rPr>
              <a:t>Rio+20,  </a:t>
            </a:r>
            <a:r>
              <a:rPr lang="fr-FR" dirty="0">
                <a:latin typeface="Arial" panose="020B0604020202020204" pitchFamily="34" charset="0"/>
                <a:cs typeface="Arial" panose="020B0604020202020204" pitchFamily="34" charset="0"/>
              </a:rPr>
              <a:t>l’ONU a considéré les MFI comme une option pour contribuer à des besoins de financement croissants pour des enjeux mondiaux de développement et d’environnement. </a:t>
            </a:r>
            <a:endParaRPr lang="fr-FR" dirty="0" smtClean="0">
              <a:latin typeface="Arial" panose="020B0604020202020204" pitchFamily="34" charset="0"/>
              <a:cs typeface="Arial" panose="020B0604020202020204" pitchFamily="34" charset="0"/>
            </a:endParaRPr>
          </a:p>
          <a:p>
            <a:pPr marL="0" indent="0" algn="just">
              <a:buClr>
                <a:srgbClr val="005C00"/>
              </a:buClr>
              <a:buNone/>
            </a:pPr>
            <a:endParaRPr lang="fr-FR" dirty="0">
              <a:latin typeface="Arial" panose="020B0604020202020204" pitchFamily="34" charset="0"/>
              <a:cs typeface="Arial" panose="020B0604020202020204" pitchFamily="34" charset="0"/>
            </a:endParaRPr>
          </a:p>
          <a:p>
            <a:pPr marL="0" indent="0" algn="just">
              <a:lnSpc>
                <a:spcPct val="100000"/>
              </a:lnSpc>
              <a:spcBef>
                <a:spcPts val="0"/>
              </a:spcBef>
              <a:buClrTx/>
              <a:buNone/>
            </a:pPr>
            <a:endParaRPr lang="fr-FR" i="1" dirty="0">
              <a:latin typeface="Arial" panose="020B0604020202020204" pitchFamily="34" charset="0"/>
              <a:cs typeface="Arial" panose="020B0604020202020204" pitchFamily="34" charset="0"/>
            </a:endParaRPr>
          </a:p>
        </p:txBody>
      </p:sp>
      <p:cxnSp>
        <p:nvCxnSpPr>
          <p:cNvPr id="6" name="Connecteur droit 5"/>
          <p:cNvCxnSpPr/>
          <p:nvPr/>
        </p:nvCxnSpPr>
        <p:spPr>
          <a:xfrm>
            <a:off x="899592" y="1340768"/>
            <a:ext cx="7488832"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Espace réservé du numéro de diapositive 8"/>
          <p:cNvSpPr>
            <a:spLocks noGrp="1"/>
          </p:cNvSpPr>
          <p:nvPr>
            <p:ph type="sldNum" sz="quarter" idx="12"/>
          </p:nvPr>
        </p:nvSpPr>
        <p:spPr/>
        <p:txBody>
          <a:bodyPr/>
          <a:lstStyle/>
          <a:p>
            <a:fld id="{E1C4F041-CB23-46F2-B19E-BDA8202D2A74}" type="slidenum">
              <a:rPr lang="fr-FR" smtClean="0"/>
              <a:pPr/>
              <a:t>5</a:t>
            </a:fld>
            <a:endParaRPr lang="fr-FR"/>
          </a:p>
        </p:txBody>
      </p:sp>
      <p:sp>
        <p:nvSpPr>
          <p:cNvPr id="7" name="Titre 1"/>
          <p:cNvSpPr>
            <a:spLocks noGrp="1"/>
          </p:cNvSpPr>
          <p:nvPr>
            <p:ph type="title"/>
          </p:nvPr>
        </p:nvSpPr>
        <p:spPr>
          <a:xfrm>
            <a:off x="899592" y="692696"/>
            <a:ext cx="7920880" cy="640112"/>
          </a:xfrm>
        </p:spPr>
        <p:txBody>
          <a:bodyPr>
            <a:noAutofit/>
          </a:bodyPr>
          <a:lstStyle/>
          <a:p>
            <a:r>
              <a:rPr lang="fr-FR" sz="2000" b="1" cap="none" dirty="0" smtClean="0">
                <a:solidFill>
                  <a:srgbClr val="002060"/>
                </a:solidFill>
                <a:latin typeface="Arial" panose="020B0604020202020204" pitchFamily="34" charset="0"/>
                <a:cs typeface="Arial" panose="020B0604020202020204" pitchFamily="34" charset="0"/>
              </a:rPr>
              <a:t/>
            </a:r>
            <a:br>
              <a:rPr lang="fr-FR" sz="2000" b="1" cap="none" dirty="0" smtClean="0">
                <a:solidFill>
                  <a:srgbClr val="002060"/>
                </a:solidFill>
                <a:latin typeface="Arial" panose="020B0604020202020204" pitchFamily="34" charset="0"/>
                <a:cs typeface="Arial" panose="020B0604020202020204" pitchFamily="34" charset="0"/>
              </a:rPr>
            </a:br>
            <a:r>
              <a:rPr lang="fr-FR" sz="2000" b="1" cap="none" dirty="0" smtClean="0">
                <a:solidFill>
                  <a:srgbClr val="002060"/>
                </a:solidFill>
                <a:latin typeface="Arial" panose="020B0604020202020204" pitchFamily="34" charset="0"/>
                <a:cs typeface="Arial" panose="020B0604020202020204" pitchFamily="34" charset="0"/>
              </a:rPr>
              <a:t>2. </a:t>
            </a:r>
            <a:r>
              <a:rPr lang="fr-FR" sz="1900" b="1" cap="none" dirty="0">
                <a:solidFill>
                  <a:srgbClr val="002060"/>
                </a:solidFill>
                <a:latin typeface="Arial" panose="020B0604020202020204" pitchFamily="34" charset="0"/>
                <a:cs typeface="Arial" panose="020B0604020202020204" pitchFamily="34" charset="0"/>
              </a:rPr>
              <a:t>Les mécanismes de financement innovants : qu’est-ce que sait?</a:t>
            </a:r>
            <a:r>
              <a:rPr lang="fr-FR" sz="2000" b="1" dirty="0">
                <a:solidFill>
                  <a:schemeClr val="accent1">
                    <a:lumMod val="75000"/>
                  </a:schemeClr>
                </a:solidFill>
                <a:latin typeface="Arial" panose="020B0604020202020204" pitchFamily="34" charset="0"/>
                <a:cs typeface="Arial" panose="020B0604020202020204" pitchFamily="34" charset="0"/>
              </a:rPr>
              <a:t/>
            </a:r>
            <a:br>
              <a:rPr lang="fr-FR" sz="2000" b="1" dirty="0">
                <a:solidFill>
                  <a:schemeClr val="accent1">
                    <a:lumMod val="75000"/>
                  </a:schemeClr>
                </a:solidFill>
                <a:latin typeface="Arial" panose="020B0604020202020204" pitchFamily="34" charset="0"/>
                <a:cs typeface="Arial" panose="020B0604020202020204" pitchFamily="34" charset="0"/>
              </a:rPr>
            </a:br>
            <a:endParaRPr lang="fr-FR" sz="2000" b="1" cap="none"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12266889"/>
      </p:ext>
    </p:extLst>
  </p:cSld>
  <p:clrMapOvr>
    <a:masterClrMapping/>
  </p:clrMapOvr>
  <p:transition>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11560" y="1916832"/>
            <a:ext cx="8064896" cy="1800200"/>
          </a:xfrm>
        </p:spPr>
        <p:txBody>
          <a:bodyPr>
            <a:noAutofit/>
          </a:bodyPr>
          <a:lstStyle/>
          <a:p>
            <a:pPr algn="just">
              <a:lnSpc>
                <a:spcPct val="100000"/>
              </a:lnSpc>
            </a:pPr>
            <a:r>
              <a:rPr lang="fr-FR" dirty="0" smtClean="0">
                <a:latin typeface="Arial" panose="020B0604020202020204" pitchFamily="34" charset="0"/>
                <a:cs typeface="Arial" panose="020B0604020202020204" pitchFamily="34" charset="0"/>
              </a:rPr>
              <a:t>Les mécanismes de financement innovants (MFI) visent à</a:t>
            </a:r>
            <a:r>
              <a:rPr lang="fr-FR" dirty="0">
                <a:latin typeface="Arial" panose="020B0604020202020204" pitchFamily="34" charset="0"/>
                <a:cs typeface="Arial" panose="020B0604020202020204" pitchFamily="34" charset="0"/>
              </a:rPr>
              <a:t> </a:t>
            </a:r>
            <a:r>
              <a:rPr lang="fr-FR" dirty="0" smtClean="0">
                <a:latin typeface="Arial" panose="020B0604020202020204" pitchFamily="34" charset="0"/>
                <a:cs typeface="Arial" panose="020B0604020202020204" pitchFamily="34" charset="0"/>
              </a:rPr>
              <a:t>:</a:t>
            </a:r>
          </a:p>
          <a:p>
            <a:pPr marL="788670" lvl="1" indent="-514350" algn="just">
              <a:lnSpc>
                <a:spcPct val="100000"/>
              </a:lnSpc>
              <a:buFont typeface="+mj-lt"/>
              <a:buAutoNum type="romanLcPeriod"/>
            </a:pPr>
            <a:r>
              <a:rPr lang="fr-FR" sz="1950" dirty="0" smtClean="0">
                <a:latin typeface="Arial" panose="020B0604020202020204" pitchFamily="34" charset="0"/>
                <a:cs typeface="Arial" panose="020B0604020202020204" pitchFamily="34" charset="0"/>
              </a:rPr>
              <a:t>lever des financements </a:t>
            </a:r>
            <a:r>
              <a:rPr lang="fr-FR" sz="1950" dirty="0">
                <a:latin typeface="Arial" panose="020B0604020202020204" pitchFamily="34" charset="0"/>
                <a:cs typeface="Arial" panose="020B0604020202020204" pitchFamily="34" charset="0"/>
              </a:rPr>
              <a:t>publics ou privés complémentaires à l’APD tout en contribuant à corriger les défaillances du </a:t>
            </a:r>
            <a:r>
              <a:rPr lang="fr-FR" sz="1950" dirty="0" smtClean="0">
                <a:latin typeface="Arial" panose="020B0604020202020204" pitchFamily="34" charset="0"/>
                <a:cs typeface="Arial" panose="020B0604020202020204" pitchFamily="34" charset="0"/>
              </a:rPr>
              <a:t>marché,</a:t>
            </a:r>
          </a:p>
          <a:p>
            <a:pPr marL="788670" lvl="1" indent="-514350" algn="just">
              <a:lnSpc>
                <a:spcPct val="100000"/>
              </a:lnSpc>
              <a:buFont typeface="+mj-lt"/>
              <a:buAutoNum type="romanLcPeriod"/>
            </a:pPr>
            <a:r>
              <a:rPr lang="fr-FR" sz="1950" dirty="0" smtClean="0">
                <a:latin typeface="Arial" panose="020B0604020202020204" pitchFamily="34" charset="0"/>
                <a:cs typeface="Arial" panose="020B0604020202020204" pitchFamily="34" charset="0"/>
              </a:rPr>
              <a:t>améliorer </a:t>
            </a:r>
            <a:r>
              <a:rPr lang="fr-FR" sz="1950" dirty="0">
                <a:latin typeface="Arial" panose="020B0604020202020204" pitchFamily="34" charset="0"/>
                <a:cs typeface="Arial" panose="020B0604020202020204" pitchFamily="34" charset="0"/>
              </a:rPr>
              <a:t>la disponibilité des ressources </a:t>
            </a:r>
            <a:r>
              <a:rPr lang="fr-FR" sz="1950" dirty="0" smtClean="0">
                <a:latin typeface="Arial" panose="020B0604020202020204" pitchFamily="34" charset="0"/>
                <a:cs typeface="Arial" panose="020B0604020202020204" pitchFamily="34" charset="0"/>
              </a:rPr>
              <a:t>financières.</a:t>
            </a:r>
          </a:p>
          <a:p>
            <a:pPr marL="0" indent="0" algn="just">
              <a:lnSpc>
                <a:spcPct val="100000"/>
              </a:lnSpc>
              <a:buNone/>
            </a:pPr>
            <a:endParaRPr lang="fr-FR" sz="300" dirty="0">
              <a:latin typeface="Arial" panose="020B0604020202020204" pitchFamily="34" charset="0"/>
              <a:cs typeface="Arial" panose="020B0604020202020204" pitchFamily="34" charset="0"/>
            </a:endParaRPr>
          </a:p>
          <a:p>
            <a:pPr marL="0" indent="0" algn="just">
              <a:lnSpc>
                <a:spcPct val="100000"/>
              </a:lnSpc>
              <a:spcBef>
                <a:spcPts val="0"/>
              </a:spcBef>
              <a:buClrTx/>
              <a:buNone/>
            </a:pPr>
            <a:endParaRPr lang="fr-FR" i="1" dirty="0">
              <a:latin typeface="Arial" panose="020B0604020202020204" pitchFamily="34" charset="0"/>
              <a:cs typeface="Arial" panose="020B0604020202020204" pitchFamily="34" charset="0"/>
            </a:endParaRPr>
          </a:p>
        </p:txBody>
      </p:sp>
      <p:cxnSp>
        <p:nvCxnSpPr>
          <p:cNvPr id="6" name="Connecteur droit 5"/>
          <p:cNvCxnSpPr/>
          <p:nvPr/>
        </p:nvCxnSpPr>
        <p:spPr>
          <a:xfrm>
            <a:off x="899592" y="1340768"/>
            <a:ext cx="7488832"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Espace réservé du numéro de diapositive 8"/>
          <p:cNvSpPr>
            <a:spLocks noGrp="1"/>
          </p:cNvSpPr>
          <p:nvPr>
            <p:ph type="sldNum" sz="quarter" idx="12"/>
          </p:nvPr>
        </p:nvSpPr>
        <p:spPr/>
        <p:txBody>
          <a:bodyPr/>
          <a:lstStyle/>
          <a:p>
            <a:fld id="{E1C4F041-CB23-46F2-B19E-BDA8202D2A74}" type="slidenum">
              <a:rPr lang="fr-FR" smtClean="0"/>
              <a:pPr/>
              <a:t>6</a:t>
            </a:fld>
            <a:endParaRPr lang="fr-FR"/>
          </a:p>
        </p:txBody>
      </p:sp>
      <p:sp>
        <p:nvSpPr>
          <p:cNvPr id="8" name="Titre 1"/>
          <p:cNvSpPr>
            <a:spLocks noGrp="1"/>
          </p:cNvSpPr>
          <p:nvPr>
            <p:ph type="title"/>
          </p:nvPr>
        </p:nvSpPr>
        <p:spPr>
          <a:xfrm>
            <a:off x="899592" y="692696"/>
            <a:ext cx="7920880" cy="640112"/>
          </a:xfrm>
        </p:spPr>
        <p:txBody>
          <a:bodyPr>
            <a:noAutofit/>
          </a:bodyPr>
          <a:lstStyle/>
          <a:p>
            <a:r>
              <a:rPr lang="fr-FR" sz="2000" b="1" cap="none" dirty="0" smtClean="0">
                <a:solidFill>
                  <a:srgbClr val="002060"/>
                </a:solidFill>
                <a:latin typeface="Arial" panose="020B0604020202020204" pitchFamily="34" charset="0"/>
                <a:cs typeface="Arial" panose="020B0604020202020204" pitchFamily="34" charset="0"/>
              </a:rPr>
              <a:t/>
            </a:r>
            <a:br>
              <a:rPr lang="fr-FR" sz="2000" b="1" cap="none" dirty="0" smtClean="0">
                <a:solidFill>
                  <a:srgbClr val="002060"/>
                </a:solidFill>
                <a:latin typeface="Arial" panose="020B0604020202020204" pitchFamily="34" charset="0"/>
                <a:cs typeface="Arial" panose="020B0604020202020204" pitchFamily="34" charset="0"/>
              </a:rPr>
            </a:br>
            <a:r>
              <a:rPr lang="fr-FR" sz="2000" b="1" cap="none" dirty="0" smtClean="0">
                <a:solidFill>
                  <a:srgbClr val="002060"/>
                </a:solidFill>
                <a:latin typeface="Arial" panose="020B0604020202020204" pitchFamily="34" charset="0"/>
                <a:cs typeface="Arial" panose="020B0604020202020204" pitchFamily="34" charset="0"/>
              </a:rPr>
              <a:t>2. </a:t>
            </a:r>
            <a:r>
              <a:rPr lang="fr-FR" sz="1900" b="1" cap="none" dirty="0">
                <a:solidFill>
                  <a:srgbClr val="002060"/>
                </a:solidFill>
                <a:latin typeface="Arial" panose="020B0604020202020204" pitchFamily="34" charset="0"/>
                <a:cs typeface="Arial" panose="020B0604020202020204" pitchFamily="34" charset="0"/>
              </a:rPr>
              <a:t>Les mécanismes de financement innovants : qu’est-ce que sait?</a:t>
            </a:r>
            <a:r>
              <a:rPr lang="fr-FR" sz="2000" b="1" dirty="0">
                <a:solidFill>
                  <a:schemeClr val="accent1">
                    <a:lumMod val="75000"/>
                  </a:schemeClr>
                </a:solidFill>
                <a:latin typeface="Arial" panose="020B0604020202020204" pitchFamily="34" charset="0"/>
                <a:cs typeface="Arial" panose="020B0604020202020204" pitchFamily="34" charset="0"/>
              </a:rPr>
              <a:t/>
            </a:r>
            <a:br>
              <a:rPr lang="fr-FR" sz="2000" b="1" dirty="0">
                <a:solidFill>
                  <a:schemeClr val="accent1">
                    <a:lumMod val="75000"/>
                  </a:schemeClr>
                </a:solidFill>
                <a:latin typeface="Arial" panose="020B0604020202020204" pitchFamily="34" charset="0"/>
                <a:cs typeface="Arial" panose="020B0604020202020204" pitchFamily="34" charset="0"/>
              </a:rPr>
            </a:br>
            <a:endParaRPr lang="fr-FR" sz="2000" b="1" cap="none" dirty="0">
              <a:solidFill>
                <a:srgbClr val="002060"/>
              </a:solidFill>
              <a:latin typeface="Arial" panose="020B0604020202020204" pitchFamily="34" charset="0"/>
              <a:cs typeface="Arial" panose="020B0604020202020204" pitchFamily="34" charset="0"/>
            </a:endParaRPr>
          </a:p>
        </p:txBody>
      </p:sp>
      <p:sp>
        <p:nvSpPr>
          <p:cNvPr id="4" name="Rectangle 3"/>
          <p:cNvSpPr/>
          <p:nvPr/>
        </p:nvSpPr>
        <p:spPr>
          <a:xfrm>
            <a:off x="611560" y="3635439"/>
            <a:ext cx="8064896" cy="2246769"/>
          </a:xfrm>
          <a:prstGeom prst="rect">
            <a:avLst/>
          </a:prstGeom>
        </p:spPr>
        <p:txBody>
          <a:bodyPr wrap="square">
            <a:spAutoFit/>
          </a:bodyPr>
          <a:lstStyle/>
          <a:p>
            <a:pPr marL="285750" lvl="0" indent="-285750" algn="just">
              <a:lnSpc>
                <a:spcPct val="100000"/>
              </a:lnSpc>
              <a:buClr>
                <a:srgbClr val="C00000"/>
              </a:buClr>
              <a:buFont typeface="Wingdings" panose="05000000000000000000" pitchFamily="2" charset="2"/>
              <a:buChar char="§"/>
            </a:pPr>
            <a:r>
              <a:rPr lang="fr-FR" sz="2000" b="1" dirty="0">
                <a:latin typeface="Arial" panose="020B0604020202020204" pitchFamily="34" charset="0"/>
                <a:cs typeface="Arial" panose="020B0604020202020204" pitchFamily="34" charset="0"/>
              </a:rPr>
              <a:t>Trois (3) catégories de MFI </a:t>
            </a:r>
            <a:r>
              <a:rPr lang="fr-FR" sz="2000" dirty="0">
                <a:latin typeface="Arial" panose="020B0604020202020204" pitchFamily="34" charset="0"/>
                <a:cs typeface="Arial" panose="020B0604020202020204" pitchFamily="34" charset="0"/>
              </a:rPr>
              <a:t>selon les objectifs visés : </a:t>
            </a:r>
          </a:p>
          <a:p>
            <a:pPr marL="914400" lvl="1" indent="-457200" algn="just">
              <a:lnSpc>
                <a:spcPct val="100000"/>
              </a:lnSpc>
              <a:spcBef>
                <a:spcPts val="0"/>
              </a:spcBef>
              <a:buFont typeface="+mj-lt"/>
              <a:buAutoNum type="arabicPeriod"/>
            </a:pPr>
            <a:r>
              <a:rPr lang="fr-FR" sz="1950" dirty="0">
                <a:latin typeface="Arial" panose="020B0604020202020204" pitchFamily="34" charset="0"/>
                <a:cs typeface="Arial" panose="020B0604020202020204" pitchFamily="34" charset="0"/>
              </a:rPr>
              <a:t>les dispositifs servant à lever de nouvelles ressources financières publiques, </a:t>
            </a:r>
          </a:p>
          <a:p>
            <a:pPr marL="914400" lvl="1" indent="-457200" algn="just">
              <a:lnSpc>
                <a:spcPct val="100000"/>
              </a:lnSpc>
              <a:spcBef>
                <a:spcPts val="0"/>
              </a:spcBef>
              <a:buFont typeface="+mj-lt"/>
              <a:buAutoNum type="arabicPeriod"/>
            </a:pPr>
            <a:r>
              <a:rPr lang="fr-FR" sz="1950" dirty="0">
                <a:latin typeface="Arial" panose="020B0604020202020204" pitchFamily="34" charset="0"/>
                <a:cs typeface="Arial" panose="020B0604020202020204" pitchFamily="34" charset="0"/>
              </a:rPr>
              <a:t>les instruments financiers à effet levier favorisant l’investissement privé ou l’investissement public dans les pays en développement, </a:t>
            </a:r>
          </a:p>
          <a:p>
            <a:pPr marL="914400" lvl="1" indent="-457200" algn="just">
              <a:lnSpc>
                <a:spcPct val="100000"/>
              </a:lnSpc>
              <a:spcBef>
                <a:spcPts val="0"/>
              </a:spcBef>
              <a:buFont typeface="+mj-lt"/>
              <a:buAutoNum type="arabicPeriod"/>
            </a:pPr>
            <a:r>
              <a:rPr lang="fr-FR" sz="1950" dirty="0">
                <a:latin typeface="Arial" panose="020B0604020202020204" pitchFamily="34" charset="0"/>
                <a:cs typeface="Arial" panose="020B0604020202020204" pitchFamily="34" charset="0"/>
              </a:rPr>
              <a:t>les dispositifs visant à orienter les financements existants.</a:t>
            </a:r>
          </a:p>
        </p:txBody>
      </p:sp>
    </p:spTree>
    <p:extLst>
      <p:ext uri="{BB962C8B-B14F-4D97-AF65-F5344CB8AC3E}">
        <p14:creationId xmlns:p14="http://schemas.microsoft.com/office/powerpoint/2010/main" val="330625014"/>
      </p:ext>
    </p:extLst>
  </p:cSld>
  <p:clrMapOvr>
    <a:masterClrMapping/>
  </p:clrMapOvr>
  <p:transition>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55576" y="1844824"/>
            <a:ext cx="7920880" cy="1080120"/>
          </a:xfrm>
        </p:spPr>
        <p:txBody>
          <a:bodyPr>
            <a:noAutofit/>
          </a:bodyPr>
          <a:lstStyle/>
          <a:p>
            <a:pPr algn="just"/>
            <a:r>
              <a:rPr lang="fr-FR" sz="2100" dirty="0">
                <a:latin typeface="Arial" panose="020B0604020202020204" pitchFamily="34" charset="0"/>
                <a:cs typeface="Arial" panose="020B0604020202020204" pitchFamily="34" charset="0"/>
              </a:rPr>
              <a:t>Trois </a:t>
            </a:r>
            <a:r>
              <a:rPr lang="fr-FR" sz="2100" dirty="0" smtClean="0">
                <a:latin typeface="Arial" panose="020B0604020202020204" pitchFamily="34" charset="0"/>
                <a:cs typeface="Arial" panose="020B0604020202020204" pitchFamily="34" charset="0"/>
              </a:rPr>
              <a:t>(3) caractéristiques </a:t>
            </a:r>
            <a:r>
              <a:rPr lang="fr-FR" sz="2100" dirty="0">
                <a:latin typeface="Arial" panose="020B0604020202020204" pitchFamily="34" charset="0"/>
                <a:cs typeface="Arial" panose="020B0604020202020204" pitchFamily="34" charset="0"/>
              </a:rPr>
              <a:t>majeures définissent les financements innovants selon le Groupe pilote sur les financements innovants pour le </a:t>
            </a:r>
            <a:r>
              <a:rPr lang="fr-FR" sz="2100" dirty="0" smtClean="0">
                <a:latin typeface="Arial" panose="020B0604020202020204" pitchFamily="34" charset="0"/>
                <a:cs typeface="Arial" panose="020B0604020202020204" pitchFamily="34" charset="0"/>
              </a:rPr>
              <a:t>développement :</a:t>
            </a:r>
            <a:endParaRPr lang="fr-FR" sz="2100" dirty="0">
              <a:latin typeface="Arial" panose="020B0604020202020204" pitchFamily="34" charset="0"/>
              <a:cs typeface="Arial" panose="020B0604020202020204" pitchFamily="34" charset="0"/>
            </a:endParaRPr>
          </a:p>
          <a:p>
            <a:pPr marL="0" indent="0" algn="just">
              <a:lnSpc>
                <a:spcPct val="100000"/>
              </a:lnSpc>
              <a:spcBef>
                <a:spcPts val="0"/>
              </a:spcBef>
              <a:buNone/>
            </a:pPr>
            <a:endParaRPr lang="fr-FR" dirty="0">
              <a:latin typeface="Arial" panose="020B0604020202020204" pitchFamily="34" charset="0"/>
              <a:cs typeface="Arial" panose="020B0604020202020204" pitchFamily="34" charset="0"/>
            </a:endParaRPr>
          </a:p>
          <a:p>
            <a:pPr marL="0" indent="0" algn="just">
              <a:lnSpc>
                <a:spcPct val="100000"/>
              </a:lnSpc>
              <a:spcBef>
                <a:spcPts val="0"/>
              </a:spcBef>
              <a:buClrTx/>
              <a:buNone/>
            </a:pPr>
            <a:endParaRPr lang="fr-FR" i="1" dirty="0">
              <a:latin typeface="Arial" panose="020B0604020202020204" pitchFamily="34" charset="0"/>
              <a:cs typeface="Arial" panose="020B0604020202020204" pitchFamily="34" charset="0"/>
            </a:endParaRPr>
          </a:p>
        </p:txBody>
      </p:sp>
      <p:cxnSp>
        <p:nvCxnSpPr>
          <p:cNvPr id="6" name="Connecteur droit 5"/>
          <p:cNvCxnSpPr/>
          <p:nvPr/>
        </p:nvCxnSpPr>
        <p:spPr>
          <a:xfrm>
            <a:off x="899592" y="1340768"/>
            <a:ext cx="7488832"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Espace réservé du numéro de diapositive 8"/>
          <p:cNvSpPr>
            <a:spLocks noGrp="1"/>
          </p:cNvSpPr>
          <p:nvPr>
            <p:ph type="sldNum" sz="quarter" idx="12"/>
          </p:nvPr>
        </p:nvSpPr>
        <p:spPr/>
        <p:txBody>
          <a:bodyPr/>
          <a:lstStyle/>
          <a:p>
            <a:fld id="{E1C4F041-CB23-46F2-B19E-BDA8202D2A74}" type="slidenum">
              <a:rPr lang="fr-FR" smtClean="0"/>
              <a:pPr/>
              <a:t>7</a:t>
            </a:fld>
            <a:endParaRPr lang="fr-FR"/>
          </a:p>
        </p:txBody>
      </p:sp>
      <p:sp>
        <p:nvSpPr>
          <p:cNvPr id="7" name="Titre 1"/>
          <p:cNvSpPr>
            <a:spLocks noGrp="1"/>
          </p:cNvSpPr>
          <p:nvPr>
            <p:ph type="title"/>
          </p:nvPr>
        </p:nvSpPr>
        <p:spPr>
          <a:xfrm>
            <a:off x="899592" y="692696"/>
            <a:ext cx="7920880" cy="640112"/>
          </a:xfrm>
        </p:spPr>
        <p:txBody>
          <a:bodyPr>
            <a:noAutofit/>
          </a:bodyPr>
          <a:lstStyle/>
          <a:p>
            <a:r>
              <a:rPr lang="fr-FR" sz="1900" b="1" cap="none" dirty="0" smtClean="0">
                <a:solidFill>
                  <a:srgbClr val="002060"/>
                </a:solidFill>
                <a:latin typeface="Arial" panose="020B0604020202020204" pitchFamily="34" charset="0"/>
                <a:cs typeface="Arial" panose="020B0604020202020204" pitchFamily="34" charset="0"/>
              </a:rPr>
              <a:t/>
            </a:r>
            <a:br>
              <a:rPr lang="fr-FR" sz="1900" b="1" cap="none" dirty="0" smtClean="0">
                <a:solidFill>
                  <a:srgbClr val="002060"/>
                </a:solidFill>
                <a:latin typeface="Arial" panose="020B0604020202020204" pitchFamily="34" charset="0"/>
                <a:cs typeface="Arial" panose="020B0604020202020204" pitchFamily="34" charset="0"/>
              </a:rPr>
            </a:br>
            <a:r>
              <a:rPr lang="fr-FR" sz="1900" b="1" cap="none" dirty="0" smtClean="0">
                <a:solidFill>
                  <a:srgbClr val="002060"/>
                </a:solidFill>
                <a:latin typeface="Arial" panose="020B0604020202020204" pitchFamily="34" charset="0"/>
                <a:cs typeface="Arial" panose="020B0604020202020204" pitchFamily="34" charset="0"/>
              </a:rPr>
              <a:t>3. </a:t>
            </a:r>
            <a:r>
              <a:rPr lang="fr-FR" sz="1900" b="1" cap="none" dirty="0">
                <a:solidFill>
                  <a:srgbClr val="002060"/>
                </a:solidFill>
                <a:latin typeface="Arial" panose="020B0604020202020204" pitchFamily="34" charset="0"/>
                <a:cs typeface="Arial" panose="020B0604020202020204" pitchFamily="34" charset="0"/>
              </a:rPr>
              <a:t>Les mécanismes de financement innovants : </a:t>
            </a:r>
            <a:r>
              <a:rPr lang="fr-FR" sz="1900" b="1" cap="none" dirty="0" smtClean="0">
                <a:solidFill>
                  <a:srgbClr val="002060"/>
                </a:solidFill>
                <a:latin typeface="Arial" panose="020B0604020202020204" pitchFamily="34" charset="0"/>
                <a:cs typeface="Arial" panose="020B0604020202020204" pitchFamily="34" charset="0"/>
              </a:rPr>
              <a:t>quels principes ?</a:t>
            </a:r>
            <a:r>
              <a:rPr lang="fr-FR" sz="1900" b="1" dirty="0">
                <a:solidFill>
                  <a:schemeClr val="accent1">
                    <a:lumMod val="75000"/>
                  </a:schemeClr>
                </a:solidFill>
                <a:latin typeface="Arial" panose="020B0604020202020204" pitchFamily="34" charset="0"/>
                <a:cs typeface="Arial" panose="020B0604020202020204" pitchFamily="34" charset="0"/>
              </a:rPr>
              <a:t/>
            </a:r>
            <a:br>
              <a:rPr lang="fr-FR" sz="1900" b="1" dirty="0">
                <a:solidFill>
                  <a:schemeClr val="accent1">
                    <a:lumMod val="75000"/>
                  </a:schemeClr>
                </a:solidFill>
                <a:latin typeface="Arial" panose="020B0604020202020204" pitchFamily="34" charset="0"/>
                <a:cs typeface="Arial" panose="020B0604020202020204" pitchFamily="34" charset="0"/>
              </a:rPr>
            </a:br>
            <a:endParaRPr lang="fr-FR" sz="1900" b="1" cap="none" dirty="0">
              <a:solidFill>
                <a:srgbClr val="002060"/>
              </a:solidFill>
              <a:latin typeface="Arial" panose="020B0604020202020204" pitchFamily="34" charset="0"/>
              <a:cs typeface="Arial" panose="020B0604020202020204" pitchFamily="34" charset="0"/>
            </a:endParaRPr>
          </a:p>
        </p:txBody>
      </p:sp>
      <p:sp>
        <p:nvSpPr>
          <p:cNvPr id="2" name="Rectangle 1"/>
          <p:cNvSpPr/>
          <p:nvPr/>
        </p:nvSpPr>
        <p:spPr>
          <a:xfrm>
            <a:off x="467544" y="3086958"/>
            <a:ext cx="8015802" cy="2862322"/>
          </a:xfrm>
          <a:prstGeom prst="rect">
            <a:avLst/>
          </a:prstGeom>
        </p:spPr>
        <p:txBody>
          <a:bodyPr wrap="square">
            <a:spAutoFit/>
          </a:bodyPr>
          <a:lstStyle/>
          <a:p>
            <a:pPr marL="800100" lvl="1" indent="-342900" algn="just">
              <a:buClr>
                <a:srgbClr val="C00000"/>
              </a:buClr>
              <a:buFont typeface="Arial" panose="020B0604020202020204" pitchFamily="34" charset="0"/>
              <a:buChar char="•"/>
            </a:pPr>
            <a:r>
              <a:rPr lang="fr-FR" sz="2000" dirty="0">
                <a:latin typeface="Arial" panose="020B0604020202020204" pitchFamily="34" charset="0"/>
                <a:cs typeface="Arial" panose="020B0604020202020204" pitchFamily="34" charset="0"/>
              </a:rPr>
              <a:t>La </a:t>
            </a:r>
            <a:r>
              <a:rPr lang="fr-FR" sz="2000" b="1" dirty="0">
                <a:latin typeface="Arial" panose="020B0604020202020204" pitchFamily="34" charset="0"/>
                <a:cs typeface="Arial" panose="020B0604020202020204" pitchFamily="34" charset="0"/>
              </a:rPr>
              <a:t>stabilité</a:t>
            </a:r>
            <a:r>
              <a:rPr lang="fr-FR" sz="2000" dirty="0">
                <a:latin typeface="Arial" panose="020B0604020202020204" pitchFamily="34" charset="0"/>
                <a:cs typeface="Arial" panose="020B0604020202020204" pitchFamily="34" charset="0"/>
              </a:rPr>
              <a:t> : </a:t>
            </a:r>
            <a:r>
              <a:rPr lang="fr-FR" sz="2000" dirty="0" smtClean="0">
                <a:latin typeface="Arial" panose="020B0604020202020204" pitchFamily="34" charset="0"/>
                <a:cs typeface="Arial" panose="020B0604020202020204" pitchFamily="34" charset="0"/>
              </a:rPr>
              <a:t>financements </a:t>
            </a:r>
            <a:r>
              <a:rPr lang="fr-FR" sz="2000" dirty="0">
                <a:latin typeface="Arial" panose="020B0604020202020204" pitchFamily="34" charset="0"/>
                <a:cs typeface="Arial" panose="020B0604020202020204" pitchFamily="34" charset="0"/>
              </a:rPr>
              <a:t>plus stables et plus prévisibles que l’APD, même si les contributions volontaires ne répondent pas forcément à ce principe ;</a:t>
            </a:r>
          </a:p>
          <a:p>
            <a:pPr marL="800100" lvl="1" indent="-342900" algn="just">
              <a:lnSpc>
                <a:spcPct val="100000"/>
              </a:lnSpc>
              <a:spcBef>
                <a:spcPts val="0"/>
              </a:spcBef>
              <a:spcAft>
                <a:spcPts val="0"/>
              </a:spcAft>
              <a:buClr>
                <a:srgbClr val="C00000"/>
              </a:buClr>
              <a:buFont typeface="Arial" panose="020B0604020202020204" pitchFamily="34" charset="0"/>
              <a:buChar char="•"/>
            </a:pPr>
            <a:endParaRPr lang="fr-FR" sz="2000" dirty="0">
              <a:latin typeface="Arial" panose="020B0604020202020204" pitchFamily="34" charset="0"/>
              <a:cs typeface="Arial" panose="020B0604020202020204" pitchFamily="34" charset="0"/>
            </a:endParaRPr>
          </a:p>
          <a:p>
            <a:pPr marL="800100" lvl="1" indent="-342900" algn="just">
              <a:buClr>
                <a:srgbClr val="C00000"/>
              </a:buClr>
              <a:buFont typeface="Arial" panose="020B0604020202020204" pitchFamily="34" charset="0"/>
              <a:buChar char="•"/>
            </a:pPr>
            <a:r>
              <a:rPr lang="fr-FR" sz="2000" b="1" dirty="0">
                <a:latin typeface="Arial" panose="020B0604020202020204" pitchFamily="34" charset="0"/>
                <a:cs typeface="Arial" panose="020B0604020202020204" pitchFamily="34" charset="0"/>
              </a:rPr>
              <a:t>La complémentarité </a:t>
            </a:r>
            <a:r>
              <a:rPr lang="fr-FR" sz="2000" dirty="0">
                <a:latin typeface="Arial" panose="020B0604020202020204" pitchFamily="34" charset="0"/>
                <a:cs typeface="Arial" panose="020B0604020202020204" pitchFamily="34" charset="0"/>
              </a:rPr>
              <a:t>vis-à-vis de </a:t>
            </a:r>
            <a:r>
              <a:rPr lang="fr-FR" sz="2000" dirty="0" smtClean="0">
                <a:latin typeface="Arial" panose="020B0604020202020204" pitchFamily="34" charset="0"/>
                <a:cs typeface="Arial" panose="020B0604020202020204" pitchFamily="34" charset="0"/>
              </a:rPr>
              <a:t>l'APD ;</a:t>
            </a:r>
            <a:endParaRPr lang="fr-FR" sz="2000" dirty="0">
              <a:latin typeface="Arial" panose="020B0604020202020204" pitchFamily="34" charset="0"/>
              <a:cs typeface="Arial" panose="020B0604020202020204" pitchFamily="34" charset="0"/>
            </a:endParaRPr>
          </a:p>
          <a:p>
            <a:pPr marL="800100" lvl="1" indent="-342900" algn="just">
              <a:lnSpc>
                <a:spcPct val="100000"/>
              </a:lnSpc>
              <a:spcBef>
                <a:spcPts val="0"/>
              </a:spcBef>
              <a:spcAft>
                <a:spcPts val="0"/>
              </a:spcAft>
              <a:buClr>
                <a:srgbClr val="C00000"/>
              </a:buClr>
              <a:buFont typeface="Arial" panose="020B0604020202020204" pitchFamily="34" charset="0"/>
              <a:buChar char="•"/>
            </a:pPr>
            <a:endParaRPr lang="fr-FR" sz="2000" dirty="0">
              <a:latin typeface="Arial" panose="020B0604020202020204" pitchFamily="34" charset="0"/>
              <a:cs typeface="Arial" panose="020B0604020202020204" pitchFamily="34" charset="0"/>
            </a:endParaRPr>
          </a:p>
          <a:p>
            <a:pPr marL="800100" lvl="1" indent="-342900" algn="just">
              <a:buClr>
                <a:srgbClr val="C00000"/>
              </a:buClr>
              <a:buFont typeface="Arial" panose="020B0604020202020204" pitchFamily="34" charset="0"/>
              <a:buChar char="•"/>
            </a:pPr>
            <a:r>
              <a:rPr lang="fr-FR" sz="2000" dirty="0">
                <a:latin typeface="Arial" panose="020B0604020202020204" pitchFamily="34" charset="0"/>
                <a:cs typeface="Arial" panose="020B0604020202020204" pitchFamily="34" charset="0"/>
              </a:rPr>
              <a:t>Leur assise sur des activités qui ont profité de </a:t>
            </a:r>
            <a:r>
              <a:rPr lang="fr-FR" sz="2000" b="1" dirty="0">
                <a:latin typeface="Arial" panose="020B0604020202020204" pitchFamily="34" charset="0"/>
                <a:cs typeface="Arial" panose="020B0604020202020204" pitchFamily="34" charset="0"/>
              </a:rPr>
              <a:t>la mondialisation </a:t>
            </a:r>
            <a:r>
              <a:rPr lang="fr-FR" sz="2000" dirty="0">
                <a:latin typeface="Arial" panose="020B0604020202020204" pitchFamily="34" charset="0"/>
                <a:cs typeface="Arial" panose="020B0604020202020204" pitchFamily="34" charset="0"/>
              </a:rPr>
              <a:t>et des </a:t>
            </a:r>
            <a:r>
              <a:rPr lang="fr-FR" sz="2000" b="1" dirty="0">
                <a:latin typeface="Arial" panose="020B0604020202020204" pitchFamily="34" charset="0"/>
                <a:cs typeface="Arial" panose="020B0604020202020204" pitchFamily="34" charset="0"/>
              </a:rPr>
              <a:t>investissements publics</a:t>
            </a:r>
            <a:r>
              <a:rPr lang="fr-FR" sz="2000" dirty="0">
                <a:latin typeface="Arial" panose="020B0604020202020204" pitchFamily="34" charset="0"/>
                <a:cs typeface="Arial" panose="020B0604020202020204" pitchFamily="34" charset="0"/>
              </a:rPr>
              <a:t>, et qui peuvent avoir des externalités négatives.</a:t>
            </a:r>
          </a:p>
        </p:txBody>
      </p:sp>
    </p:spTree>
    <p:extLst>
      <p:ext uri="{BB962C8B-B14F-4D97-AF65-F5344CB8AC3E}">
        <p14:creationId xmlns:p14="http://schemas.microsoft.com/office/powerpoint/2010/main" val="4039756909"/>
      </p:ext>
    </p:extLst>
  </p:cSld>
  <p:clrMapOvr>
    <a:masterClrMapping/>
  </p:clrMapOvr>
  <p:transition>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55577" y="1844824"/>
            <a:ext cx="7848872" cy="4248472"/>
          </a:xfrm>
        </p:spPr>
        <p:txBody>
          <a:bodyPr>
            <a:noAutofit/>
          </a:bodyPr>
          <a:lstStyle/>
          <a:p>
            <a:pPr marL="0" lvl="0" indent="0" algn="just">
              <a:lnSpc>
                <a:spcPct val="100000"/>
              </a:lnSpc>
              <a:spcBef>
                <a:spcPts val="0"/>
              </a:spcBef>
              <a:buNone/>
            </a:pPr>
            <a:endParaRPr lang="fr-FR" sz="800" b="1" dirty="0" smtClean="0">
              <a:latin typeface="Arial" panose="020B0604020202020204" pitchFamily="34" charset="0"/>
              <a:cs typeface="Arial" panose="020B0604020202020204" pitchFamily="34" charset="0"/>
            </a:endParaRPr>
          </a:p>
          <a:p>
            <a:pPr lvl="0" algn="just"/>
            <a:r>
              <a:rPr lang="fr-FR" b="1" dirty="0" smtClean="0">
                <a:latin typeface="Arial" panose="020B0604020202020204" pitchFamily="34" charset="0"/>
                <a:cs typeface="Arial" panose="020B0604020202020204" pitchFamily="34" charset="0"/>
              </a:rPr>
              <a:t>Faisabilité politique </a:t>
            </a:r>
            <a:r>
              <a:rPr lang="fr-FR" dirty="0" smtClean="0">
                <a:latin typeface="Arial" panose="020B0604020202020204" pitchFamily="34" charset="0"/>
                <a:cs typeface="Arial" panose="020B0604020202020204" pitchFamily="34" charset="0"/>
              </a:rPr>
              <a:t>: réticences </a:t>
            </a:r>
            <a:r>
              <a:rPr lang="fr-FR" dirty="0">
                <a:latin typeface="Arial" panose="020B0604020202020204" pitchFamily="34" charset="0"/>
                <a:cs typeface="Arial" panose="020B0604020202020204" pitchFamily="34" charset="0"/>
              </a:rPr>
              <a:t>au niveau politique (que ce soit de la part du gouvernement ou de la société civile)? </a:t>
            </a:r>
            <a:r>
              <a:rPr lang="fr-FR" dirty="0" smtClean="0">
                <a:latin typeface="Arial" panose="020B0604020202020204" pitchFamily="34" charset="0"/>
                <a:cs typeface="Arial" panose="020B0604020202020204" pitchFamily="34" charset="0"/>
              </a:rPr>
              <a:t> Proposition à </a:t>
            </a:r>
            <a:r>
              <a:rPr lang="fr-FR" dirty="0">
                <a:latin typeface="Arial" panose="020B0604020202020204" pitchFamily="34" charset="0"/>
                <a:cs typeface="Arial" panose="020B0604020202020204" pitchFamily="34" charset="0"/>
              </a:rPr>
              <a:t>l’encontre d’accords explicites ou implicites entre parties prenantes ?</a:t>
            </a:r>
          </a:p>
          <a:p>
            <a:pPr marL="0" lvl="0" indent="0" algn="just">
              <a:buNone/>
            </a:pPr>
            <a:endParaRPr lang="fr-FR" sz="900" b="1" dirty="0" smtClean="0">
              <a:latin typeface="Arial" panose="020B0604020202020204" pitchFamily="34" charset="0"/>
              <a:cs typeface="Arial" panose="020B0604020202020204" pitchFamily="34" charset="0"/>
            </a:endParaRPr>
          </a:p>
          <a:p>
            <a:pPr algn="just"/>
            <a:r>
              <a:rPr lang="fr-FR" b="1" dirty="0" smtClean="0">
                <a:latin typeface="Arial" panose="020B0604020202020204" pitchFamily="34" charset="0"/>
                <a:cs typeface="Arial" panose="020B0604020202020204" pitchFamily="34" charset="0"/>
              </a:rPr>
              <a:t>Pérennité</a:t>
            </a:r>
            <a:r>
              <a:rPr lang="fr-FR" dirty="0">
                <a:latin typeface="Arial" panose="020B0604020202020204" pitchFamily="34" charset="0"/>
                <a:cs typeface="Arial" panose="020B0604020202020204" pitchFamily="34" charset="0"/>
              </a:rPr>
              <a:t>: Le mécanisme sera-t-il applicable dans le temps </a:t>
            </a:r>
            <a:r>
              <a:rPr lang="fr-FR" dirty="0" smtClean="0">
                <a:latin typeface="Arial" panose="020B0604020202020204" pitchFamily="34" charset="0"/>
                <a:cs typeface="Arial" panose="020B0604020202020204" pitchFamily="34" charset="0"/>
              </a:rPr>
              <a:t>?</a:t>
            </a:r>
          </a:p>
          <a:p>
            <a:pPr marL="0" lvl="0" indent="0" algn="just">
              <a:buNone/>
            </a:pPr>
            <a:endParaRPr lang="fr-FR" sz="1100" b="1" dirty="0" smtClean="0">
              <a:latin typeface="Arial" panose="020B0604020202020204" pitchFamily="34" charset="0"/>
              <a:cs typeface="Arial" panose="020B0604020202020204" pitchFamily="34" charset="0"/>
            </a:endParaRPr>
          </a:p>
          <a:p>
            <a:pPr algn="just"/>
            <a:r>
              <a:rPr lang="fr-FR" b="1" dirty="0" smtClean="0">
                <a:latin typeface="Arial" panose="020B0604020202020204" pitchFamily="34" charset="0"/>
                <a:cs typeface="Arial" panose="020B0604020202020204" pitchFamily="34" charset="0"/>
              </a:rPr>
              <a:t>Stabilité :</a:t>
            </a:r>
            <a:r>
              <a:rPr lang="fr-FR" dirty="0" smtClean="0">
                <a:latin typeface="Arial" panose="020B0604020202020204" pitchFamily="34" charset="0"/>
                <a:cs typeface="Arial" panose="020B0604020202020204" pitchFamily="34" charset="0"/>
              </a:rPr>
              <a:t> </a:t>
            </a:r>
            <a:r>
              <a:rPr lang="fr-FR" dirty="0">
                <a:latin typeface="Arial" panose="020B0604020202020204" pitchFamily="34" charset="0"/>
                <a:cs typeface="Arial" panose="020B0604020202020204" pitchFamily="34" charset="0"/>
              </a:rPr>
              <a:t>D</a:t>
            </a:r>
            <a:r>
              <a:rPr lang="fr-FR" dirty="0" smtClean="0">
                <a:latin typeface="Arial" panose="020B0604020202020204" pitchFamily="34" charset="0"/>
                <a:cs typeface="Arial" panose="020B0604020202020204" pitchFamily="34" charset="0"/>
              </a:rPr>
              <a:t>ans quelle mesure le mécanisme de financement offre-t-il une source de revenus stable ? </a:t>
            </a:r>
          </a:p>
          <a:p>
            <a:pPr algn="just"/>
            <a:endParaRPr lang="fr-FR" dirty="0" smtClean="0">
              <a:latin typeface="Arial" panose="020B0604020202020204" pitchFamily="34" charset="0"/>
              <a:cs typeface="Arial" panose="020B0604020202020204" pitchFamily="34" charset="0"/>
            </a:endParaRPr>
          </a:p>
          <a:p>
            <a:pPr marL="0" lvl="0" indent="0" algn="just">
              <a:buNone/>
            </a:pPr>
            <a:endParaRPr lang="fr-FR" dirty="0" smtClean="0">
              <a:latin typeface="Arial" panose="020B0604020202020204" pitchFamily="34" charset="0"/>
              <a:cs typeface="Arial" panose="020B0604020202020204" pitchFamily="34" charset="0"/>
            </a:endParaRPr>
          </a:p>
          <a:p>
            <a:pPr marL="0" indent="0" algn="just">
              <a:buNone/>
            </a:pPr>
            <a:endParaRPr lang="fr-FR"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8</a:t>
            </a:fld>
            <a:endParaRPr lang="fr-FR"/>
          </a:p>
        </p:txBody>
      </p:sp>
      <p:cxnSp>
        <p:nvCxnSpPr>
          <p:cNvPr id="7" name="Connecteur droit 6"/>
          <p:cNvCxnSpPr/>
          <p:nvPr/>
        </p:nvCxnSpPr>
        <p:spPr>
          <a:xfrm>
            <a:off x="827584" y="1548832"/>
            <a:ext cx="7560840" cy="7960"/>
          </a:xfrm>
          <a:prstGeom prst="line">
            <a:avLst/>
          </a:prstGeom>
        </p:spPr>
        <p:style>
          <a:lnRef idx="1">
            <a:schemeClr val="accent1"/>
          </a:lnRef>
          <a:fillRef idx="0">
            <a:schemeClr val="accent1"/>
          </a:fillRef>
          <a:effectRef idx="0">
            <a:schemeClr val="accent1"/>
          </a:effectRef>
          <a:fontRef idx="minor">
            <a:schemeClr val="tx1"/>
          </a:fontRef>
        </p:style>
      </p:cxnSp>
      <p:sp>
        <p:nvSpPr>
          <p:cNvPr id="8" name="Titre 1"/>
          <p:cNvSpPr>
            <a:spLocks noGrp="1"/>
          </p:cNvSpPr>
          <p:nvPr>
            <p:ph type="title"/>
          </p:nvPr>
        </p:nvSpPr>
        <p:spPr>
          <a:xfrm>
            <a:off x="827584" y="844672"/>
            <a:ext cx="7655762" cy="640112"/>
          </a:xfrm>
        </p:spPr>
        <p:txBody>
          <a:bodyPr>
            <a:noAutofit/>
          </a:bodyPr>
          <a:lstStyle/>
          <a:p>
            <a:r>
              <a:rPr lang="fr-FR" sz="1900" b="1" cap="none" dirty="0" smtClean="0">
                <a:solidFill>
                  <a:srgbClr val="002060"/>
                </a:solidFill>
                <a:latin typeface="Arial" panose="020B0604020202020204" pitchFamily="34" charset="0"/>
                <a:cs typeface="Arial" panose="020B0604020202020204" pitchFamily="34" charset="0"/>
              </a:rPr>
              <a:t/>
            </a:r>
            <a:br>
              <a:rPr lang="fr-FR" sz="1900" b="1" cap="none" dirty="0" smtClean="0">
                <a:solidFill>
                  <a:srgbClr val="002060"/>
                </a:solidFill>
                <a:latin typeface="Arial" panose="020B0604020202020204" pitchFamily="34" charset="0"/>
                <a:cs typeface="Arial" panose="020B0604020202020204" pitchFamily="34" charset="0"/>
              </a:rPr>
            </a:br>
            <a:r>
              <a:rPr lang="fr-FR" sz="1900" b="1" cap="none" dirty="0" smtClean="0">
                <a:solidFill>
                  <a:srgbClr val="002060"/>
                </a:solidFill>
                <a:latin typeface="Arial" panose="020B0604020202020204" pitchFamily="34" charset="0"/>
                <a:cs typeface="Arial" panose="020B0604020202020204" pitchFamily="34" charset="0"/>
              </a:rPr>
              <a:t/>
            </a:r>
            <a:br>
              <a:rPr lang="fr-FR" sz="1900" b="1" cap="none" dirty="0" smtClean="0">
                <a:solidFill>
                  <a:srgbClr val="002060"/>
                </a:solidFill>
                <a:latin typeface="Arial" panose="020B0604020202020204" pitchFamily="34" charset="0"/>
                <a:cs typeface="Arial" panose="020B0604020202020204" pitchFamily="34" charset="0"/>
              </a:rPr>
            </a:br>
            <a:r>
              <a:rPr lang="fr-FR" sz="1900" b="1" cap="none" dirty="0" smtClean="0">
                <a:solidFill>
                  <a:srgbClr val="002060"/>
                </a:solidFill>
                <a:latin typeface="Arial" panose="020B0604020202020204" pitchFamily="34" charset="0"/>
                <a:cs typeface="Arial" panose="020B0604020202020204" pitchFamily="34" charset="0"/>
              </a:rPr>
              <a:t>4. </a:t>
            </a:r>
            <a:r>
              <a:rPr lang="fr-FR" sz="1900" b="1" cap="none" dirty="0">
                <a:solidFill>
                  <a:srgbClr val="002060"/>
                </a:solidFill>
                <a:latin typeface="Arial" panose="020B0604020202020204" pitchFamily="34" charset="0"/>
                <a:cs typeface="Arial" panose="020B0604020202020204" pitchFamily="34" charset="0"/>
              </a:rPr>
              <a:t>Les mécanismes de financement innovants : </a:t>
            </a:r>
            <a:r>
              <a:rPr lang="fr-FR" sz="1900" b="1" cap="none" dirty="0" smtClean="0">
                <a:solidFill>
                  <a:srgbClr val="002060"/>
                </a:solidFill>
                <a:latin typeface="Arial" panose="020B0604020202020204" pitchFamily="34" charset="0"/>
                <a:cs typeface="Arial" panose="020B0604020202020204" pitchFamily="34" charset="0"/>
              </a:rPr>
              <a:t>questions clés</a:t>
            </a:r>
            <a:r>
              <a:rPr lang="fr-FR" sz="1900" b="1" dirty="0">
                <a:solidFill>
                  <a:srgbClr val="005C00"/>
                </a:solidFill>
                <a:latin typeface="Arial" panose="020B0604020202020204" pitchFamily="34" charset="0"/>
                <a:cs typeface="Arial" panose="020B0604020202020204" pitchFamily="34" charset="0"/>
              </a:rPr>
              <a:t/>
            </a:r>
            <a:br>
              <a:rPr lang="fr-FR" sz="1900" b="1" dirty="0">
                <a:solidFill>
                  <a:srgbClr val="005C00"/>
                </a:solidFill>
                <a:latin typeface="Arial" panose="020B0604020202020204" pitchFamily="34" charset="0"/>
                <a:cs typeface="Arial" panose="020B0604020202020204" pitchFamily="34" charset="0"/>
              </a:rPr>
            </a:br>
            <a:r>
              <a:rPr lang="fr-FR" sz="1900" b="1" dirty="0">
                <a:solidFill>
                  <a:schemeClr val="accent1">
                    <a:lumMod val="75000"/>
                  </a:schemeClr>
                </a:solidFill>
                <a:latin typeface="Arial" panose="020B0604020202020204" pitchFamily="34" charset="0"/>
                <a:cs typeface="Arial" panose="020B0604020202020204" pitchFamily="34" charset="0"/>
              </a:rPr>
              <a:t/>
            </a:r>
            <a:br>
              <a:rPr lang="fr-FR" sz="1900" b="1" dirty="0">
                <a:solidFill>
                  <a:schemeClr val="accent1">
                    <a:lumMod val="75000"/>
                  </a:schemeClr>
                </a:solidFill>
                <a:latin typeface="Arial" panose="020B0604020202020204" pitchFamily="34" charset="0"/>
                <a:cs typeface="Arial" panose="020B0604020202020204" pitchFamily="34" charset="0"/>
              </a:rPr>
            </a:br>
            <a:endParaRPr lang="fr-FR" sz="1900" b="1" cap="none"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85018325"/>
      </p:ext>
    </p:extLst>
  </p:cSld>
  <p:clrMapOvr>
    <a:masterClrMapping/>
  </p:clrMapOvr>
  <p:transition>
    <p:spli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83568" y="1844824"/>
            <a:ext cx="7799778" cy="1944216"/>
          </a:xfrm>
        </p:spPr>
        <p:txBody>
          <a:bodyPr>
            <a:noAutofit/>
          </a:bodyPr>
          <a:lstStyle/>
          <a:p>
            <a:pPr marL="0" lvl="0" indent="0" algn="just">
              <a:lnSpc>
                <a:spcPct val="100000"/>
              </a:lnSpc>
              <a:spcBef>
                <a:spcPts val="0"/>
              </a:spcBef>
              <a:buNone/>
            </a:pPr>
            <a:endParaRPr lang="fr-FR" sz="800" b="1" dirty="0" smtClean="0">
              <a:latin typeface="Arial" panose="020B0604020202020204" pitchFamily="34" charset="0"/>
              <a:cs typeface="Arial" panose="020B0604020202020204" pitchFamily="34" charset="0"/>
            </a:endParaRPr>
          </a:p>
          <a:p>
            <a:pPr lvl="0" algn="just">
              <a:lnSpc>
                <a:spcPct val="100000"/>
              </a:lnSpc>
              <a:spcBef>
                <a:spcPts val="0"/>
              </a:spcBef>
            </a:pPr>
            <a:r>
              <a:rPr lang="fr-FR" b="1" dirty="0">
                <a:latin typeface="Arial" panose="020B0604020202020204" pitchFamily="34" charset="0"/>
                <a:cs typeface="Arial" panose="020B0604020202020204" pitchFamily="34" charset="0"/>
              </a:rPr>
              <a:t>Progressivité </a:t>
            </a:r>
            <a:r>
              <a:rPr lang="fr-FR" dirty="0">
                <a:latin typeface="Arial" panose="020B0604020202020204" pitchFamily="34" charset="0"/>
                <a:cs typeface="Arial" panose="020B0604020202020204" pitchFamily="34" charset="0"/>
              </a:rPr>
              <a:t>: ceux ayant des revenus plus élevés à contribuer à une plus large proportion de leurs revenus que ceux aux revenus plus modestes </a:t>
            </a:r>
            <a:r>
              <a:rPr lang="fr-FR" i="1" dirty="0">
                <a:latin typeface="Arial" panose="020B0604020202020204" pitchFamily="34" charset="0"/>
                <a:cs typeface="Arial" panose="020B0604020202020204" pitchFamily="34" charset="0"/>
              </a:rPr>
              <a:t>(équité verticale) ?  </a:t>
            </a:r>
            <a:r>
              <a:rPr lang="fr-FR" dirty="0">
                <a:latin typeface="Arial" panose="020B0604020202020204" pitchFamily="34" charset="0"/>
                <a:cs typeface="Arial" panose="020B0604020202020204" pitchFamily="34" charset="0"/>
              </a:rPr>
              <a:t>Le mécanisme est-il équitable horizontalement </a:t>
            </a:r>
            <a:r>
              <a:rPr lang="fr-FR" i="1" dirty="0">
                <a:latin typeface="Arial" panose="020B0604020202020204" pitchFamily="34" charset="0"/>
                <a:cs typeface="Arial" panose="020B0604020202020204" pitchFamily="34" charset="0"/>
              </a:rPr>
              <a:t>(les personnes ayant le même revenu  payent-t-ils les mêmes droits)?</a:t>
            </a:r>
          </a:p>
          <a:p>
            <a:pPr marL="0" lvl="0" indent="0" algn="just">
              <a:buNone/>
            </a:pPr>
            <a:endParaRPr lang="fr-FR" sz="900" b="1" dirty="0" smtClean="0">
              <a:latin typeface="Arial" panose="020B0604020202020204" pitchFamily="34" charset="0"/>
              <a:cs typeface="Arial" panose="020B0604020202020204" pitchFamily="34" charset="0"/>
            </a:endParaRPr>
          </a:p>
          <a:p>
            <a:pPr algn="just"/>
            <a:endParaRPr lang="fr-FR" dirty="0" smtClean="0">
              <a:latin typeface="Arial" panose="020B0604020202020204" pitchFamily="34" charset="0"/>
              <a:cs typeface="Arial" panose="020B0604020202020204" pitchFamily="34" charset="0"/>
            </a:endParaRPr>
          </a:p>
          <a:p>
            <a:pPr algn="just"/>
            <a:endParaRPr lang="fr-FR" dirty="0" smtClean="0">
              <a:latin typeface="Arial" panose="020B0604020202020204" pitchFamily="34" charset="0"/>
              <a:cs typeface="Arial" panose="020B0604020202020204" pitchFamily="34" charset="0"/>
            </a:endParaRPr>
          </a:p>
          <a:p>
            <a:pPr marL="0" lvl="0" indent="0" algn="just">
              <a:buNone/>
            </a:pPr>
            <a:endParaRPr lang="fr-FR" dirty="0" smtClean="0">
              <a:latin typeface="Arial" panose="020B0604020202020204" pitchFamily="34" charset="0"/>
              <a:cs typeface="Arial" panose="020B0604020202020204" pitchFamily="34" charset="0"/>
            </a:endParaRPr>
          </a:p>
          <a:p>
            <a:pPr marL="0" indent="0" algn="just">
              <a:buNone/>
            </a:pPr>
            <a:endParaRPr lang="fr-FR"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9</a:t>
            </a:fld>
            <a:endParaRPr lang="fr-FR"/>
          </a:p>
        </p:txBody>
      </p:sp>
      <p:cxnSp>
        <p:nvCxnSpPr>
          <p:cNvPr id="7" name="Connecteur droit 6"/>
          <p:cNvCxnSpPr/>
          <p:nvPr/>
        </p:nvCxnSpPr>
        <p:spPr>
          <a:xfrm>
            <a:off x="827584" y="1548832"/>
            <a:ext cx="7560840" cy="7960"/>
          </a:xfrm>
          <a:prstGeom prst="line">
            <a:avLst/>
          </a:prstGeom>
        </p:spPr>
        <p:style>
          <a:lnRef idx="1">
            <a:schemeClr val="accent1"/>
          </a:lnRef>
          <a:fillRef idx="0">
            <a:schemeClr val="accent1"/>
          </a:fillRef>
          <a:effectRef idx="0">
            <a:schemeClr val="accent1"/>
          </a:effectRef>
          <a:fontRef idx="minor">
            <a:schemeClr val="tx1"/>
          </a:fontRef>
        </p:style>
      </p:cxnSp>
      <p:sp>
        <p:nvSpPr>
          <p:cNvPr id="8" name="Titre 1"/>
          <p:cNvSpPr>
            <a:spLocks noGrp="1"/>
          </p:cNvSpPr>
          <p:nvPr>
            <p:ph type="title"/>
          </p:nvPr>
        </p:nvSpPr>
        <p:spPr>
          <a:xfrm>
            <a:off x="827584" y="844672"/>
            <a:ext cx="7655762" cy="640112"/>
          </a:xfrm>
        </p:spPr>
        <p:txBody>
          <a:bodyPr>
            <a:noAutofit/>
          </a:bodyPr>
          <a:lstStyle/>
          <a:p>
            <a:r>
              <a:rPr lang="fr-FR" sz="1900" b="1" cap="none" dirty="0" smtClean="0">
                <a:solidFill>
                  <a:srgbClr val="002060"/>
                </a:solidFill>
                <a:latin typeface="Arial" panose="020B0604020202020204" pitchFamily="34" charset="0"/>
                <a:cs typeface="Arial" panose="020B0604020202020204" pitchFamily="34" charset="0"/>
              </a:rPr>
              <a:t/>
            </a:r>
            <a:br>
              <a:rPr lang="fr-FR" sz="1900" b="1" cap="none" dirty="0" smtClean="0">
                <a:solidFill>
                  <a:srgbClr val="002060"/>
                </a:solidFill>
                <a:latin typeface="Arial" panose="020B0604020202020204" pitchFamily="34" charset="0"/>
                <a:cs typeface="Arial" panose="020B0604020202020204" pitchFamily="34" charset="0"/>
              </a:rPr>
            </a:br>
            <a:r>
              <a:rPr lang="fr-FR" sz="1900" b="1" cap="none" dirty="0" smtClean="0">
                <a:solidFill>
                  <a:srgbClr val="002060"/>
                </a:solidFill>
                <a:latin typeface="Arial" panose="020B0604020202020204" pitchFamily="34" charset="0"/>
                <a:cs typeface="Arial" panose="020B0604020202020204" pitchFamily="34" charset="0"/>
              </a:rPr>
              <a:t/>
            </a:r>
            <a:br>
              <a:rPr lang="fr-FR" sz="1900" b="1" cap="none" dirty="0" smtClean="0">
                <a:solidFill>
                  <a:srgbClr val="002060"/>
                </a:solidFill>
                <a:latin typeface="Arial" panose="020B0604020202020204" pitchFamily="34" charset="0"/>
                <a:cs typeface="Arial" panose="020B0604020202020204" pitchFamily="34" charset="0"/>
              </a:rPr>
            </a:br>
            <a:r>
              <a:rPr lang="fr-FR" sz="1900" b="1" cap="none" dirty="0" smtClean="0">
                <a:solidFill>
                  <a:srgbClr val="002060"/>
                </a:solidFill>
                <a:latin typeface="Arial" panose="020B0604020202020204" pitchFamily="34" charset="0"/>
                <a:cs typeface="Arial" panose="020B0604020202020204" pitchFamily="34" charset="0"/>
              </a:rPr>
              <a:t>4. </a:t>
            </a:r>
            <a:r>
              <a:rPr lang="fr-FR" sz="1900" b="1" cap="none" dirty="0">
                <a:solidFill>
                  <a:srgbClr val="002060"/>
                </a:solidFill>
                <a:latin typeface="Arial" panose="020B0604020202020204" pitchFamily="34" charset="0"/>
                <a:cs typeface="Arial" panose="020B0604020202020204" pitchFamily="34" charset="0"/>
              </a:rPr>
              <a:t>Les mécanismes de financement innovants : </a:t>
            </a:r>
            <a:r>
              <a:rPr lang="fr-FR" sz="1900" b="1" cap="none" dirty="0" smtClean="0">
                <a:solidFill>
                  <a:srgbClr val="002060"/>
                </a:solidFill>
                <a:latin typeface="Arial" panose="020B0604020202020204" pitchFamily="34" charset="0"/>
                <a:cs typeface="Arial" panose="020B0604020202020204" pitchFamily="34" charset="0"/>
              </a:rPr>
              <a:t>questions clés</a:t>
            </a:r>
            <a:r>
              <a:rPr lang="fr-FR" sz="1900" b="1" dirty="0">
                <a:solidFill>
                  <a:srgbClr val="005C00"/>
                </a:solidFill>
                <a:latin typeface="Arial" panose="020B0604020202020204" pitchFamily="34" charset="0"/>
                <a:cs typeface="Arial" panose="020B0604020202020204" pitchFamily="34" charset="0"/>
              </a:rPr>
              <a:t/>
            </a:r>
            <a:br>
              <a:rPr lang="fr-FR" sz="1900" b="1" dirty="0">
                <a:solidFill>
                  <a:srgbClr val="005C00"/>
                </a:solidFill>
                <a:latin typeface="Arial" panose="020B0604020202020204" pitchFamily="34" charset="0"/>
                <a:cs typeface="Arial" panose="020B0604020202020204" pitchFamily="34" charset="0"/>
              </a:rPr>
            </a:br>
            <a:r>
              <a:rPr lang="fr-FR" sz="1900" b="1" dirty="0">
                <a:solidFill>
                  <a:schemeClr val="accent1">
                    <a:lumMod val="75000"/>
                  </a:schemeClr>
                </a:solidFill>
                <a:latin typeface="Arial" panose="020B0604020202020204" pitchFamily="34" charset="0"/>
                <a:cs typeface="Arial" panose="020B0604020202020204" pitchFamily="34" charset="0"/>
              </a:rPr>
              <a:t/>
            </a:r>
            <a:br>
              <a:rPr lang="fr-FR" sz="1900" b="1" dirty="0">
                <a:solidFill>
                  <a:schemeClr val="accent1">
                    <a:lumMod val="75000"/>
                  </a:schemeClr>
                </a:solidFill>
                <a:latin typeface="Arial" panose="020B0604020202020204" pitchFamily="34" charset="0"/>
                <a:cs typeface="Arial" panose="020B0604020202020204" pitchFamily="34" charset="0"/>
              </a:rPr>
            </a:br>
            <a:endParaRPr lang="fr-FR" sz="1900" b="1" cap="none" dirty="0">
              <a:solidFill>
                <a:srgbClr val="002060"/>
              </a:solidFill>
              <a:latin typeface="Arial" panose="020B0604020202020204" pitchFamily="34" charset="0"/>
              <a:cs typeface="Arial" panose="020B0604020202020204" pitchFamily="34" charset="0"/>
            </a:endParaRPr>
          </a:p>
        </p:txBody>
      </p:sp>
      <p:sp>
        <p:nvSpPr>
          <p:cNvPr id="10" name="Rectangle 9"/>
          <p:cNvSpPr/>
          <p:nvPr/>
        </p:nvSpPr>
        <p:spPr>
          <a:xfrm>
            <a:off x="467544" y="3807038"/>
            <a:ext cx="8015802" cy="2862322"/>
          </a:xfrm>
          <a:prstGeom prst="rect">
            <a:avLst/>
          </a:prstGeom>
        </p:spPr>
        <p:txBody>
          <a:bodyPr wrap="square">
            <a:spAutoFit/>
          </a:bodyPr>
          <a:lstStyle/>
          <a:p>
            <a:pPr marL="342900" lvl="0" indent="-342900" algn="just">
              <a:buClr>
                <a:srgbClr val="C00000"/>
              </a:buClr>
              <a:buFont typeface="Wingdings" panose="05000000000000000000" pitchFamily="2" charset="2"/>
              <a:buChar char="§"/>
            </a:pPr>
            <a:r>
              <a:rPr lang="fr-FR" sz="2000" b="1" dirty="0">
                <a:latin typeface="Arial" panose="020B0604020202020204" pitchFamily="34" charset="0"/>
                <a:cs typeface="Arial" panose="020B0604020202020204" pitchFamily="34" charset="0"/>
              </a:rPr>
              <a:t>Effets collatéraux : </a:t>
            </a:r>
            <a:r>
              <a:rPr lang="fr-FR" sz="2000" dirty="0">
                <a:latin typeface="Arial" panose="020B0604020202020204" pitchFamily="34" charset="0"/>
                <a:cs typeface="Arial" panose="020B0604020202020204" pitchFamily="34" charset="0"/>
              </a:rPr>
              <a:t>Le mécanisme a-t-il des effets collatéraux positifs ou négatifs </a:t>
            </a:r>
            <a:r>
              <a:rPr lang="fr-FR" sz="2000" i="1" dirty="0">
                <a:latin typeface="Arial" panose="020B0604020202020204" pitchFamily="34" charset="0"/>
                <a:cs typeface="Arial" panose="020B0604020202020204" pitchFamily="34" charset="0"/>
              </a:rPr>
              <a:t>(efficacité économique, impact sur les comportements, impact sur le contrat social, etc.) </a:t>
            </a:r>
            <a:r>
              <a:rPr lang="fr-FR" sz="2000" i="1" dirty="0" smtClean="0">
                <a:latin typeface="Arial" panose="020B0604020202020204" pitchFamily="34" charset="0"/>
                <a:cs typeface="Arial" panose="020B0604020202020204" pitchFamily="34" charset="0"/>
              </a:rPr>
              <a:t>?</a:t>
            </a:r>
          </a:p>
          <a:p>
            <a:pPr lvl="0" algn="just">
              <a:buClr>
                <a:srgbClr val="C00000"/>
              </a:buClr>
            </a:pPr>
            <a:endParaRPr lang="fr-FR" sz="2000" dirty="0" smtClean="0">
              <a:latin typeface="Arial" panose="020B0604020202020204" pitchFamily="34" charset="0"/>
              <a:cs typeface="Arial" panose="020B0604020202020204" pitchFamily="34" charset="0"/>
            </a:endParaRPr>
          </a:p>
          <a:p>
            <a:pPr marL="342900" indent="-342900" algn="just">
              <a:buClr>
                <a:srgbClr val="C00000"/>
              </a:buClr>
              <a:buFont typeface="Wingdings" panose="05000000000000000000" pitchFamily="2" charset="2"/>
              <a:buChar char="§"/>
            </a:pPr>
            <a:r>
              <a:rPr lang="fr-FR" sz="2000" b="1" dirty="0">
                <a:latin typeface="Arial" panose="020B0604020202020204" pitchFamily="34" charset="0"/>
                <a:cs typeface="Arial" panose="020B0604020202020204" pitchFamily="34" charset="0"/>
              </a:rPr>
              <a:t>Gouvernance : </a:t>
            </a:r>
            <a:r>
              <a:rPr lang="fr-FR" sz="2000" dirty="0">
                <a:latin typeface="Arial" panose="020B0604020202020204" pitchFamily="34" charset="0"/>
                <a:cs typeface="Arial" panose="020B0604020202020204" pitchFamily="34" charset="0"/>
              </a:rPr>
              <a:t>Les arrangements institutionnels et opérationnels sont-ils en place pour implémenter ce mécanisme? Quels seraient les risques de fraudes, corruption découlant de la mise en œuvre de ce mécanisme et que faire pour en réduire les risques? </a:t>
            </a:r>
          </a:p>
          <a:p>
            <a:pPr lvl="0" algn="just"/>
            <a:endParaRPr lang="fr-F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2929409"/>
      </p:ext>
    </p:extLst>
  </p:cSld>
  <p:clrMapOvr>
    <a:masterClrMapping/>
  </p:clrMapOvr>
  <p:transition>
    <p:spli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ype de bois">
  <a:themeElements>
    <a:clrScheme name="Type de bois">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Type de bois">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ype de bois">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ype de bois">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ppt/theme/themeOverride2.xml><?xml version="1.0" encoding="utf-8"?>
<a:themeOverride xmlns:a="http://schemas.openxmlformats.org/drawingml/2006/main">
  <a:clrScheme name="Type de bois">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docProps/app.xml><?xml version="1.0" encoding="utf-8"?>
<Properties xmlns="http://schemas.openxmlformats.org/officeDocument/2006/extended-properties" xmlns:vt="http://schemas.openxmlformats.org/officeDocument/2006/docPropsVTypes">
  <Template/>
  <TotalTime>14687</TotalTime>
  <Words>819</Words>
  <Application>Microsoft Office PowerPoint</Application>
  <PresentationFormat>Affichage à l'écran (4:3)</PresentationFormat>
  <Paragraphs>129</Paragraphs>
  <Slides>14</Slides>
  <Notes>2</Notes>
  <HiddenSlides>0</HiddenSlides>
  <MMClips>0</MMClips>
  <ScaleCrop>false</ScaleCrop>
  <HeadingPairs>
    <vt:vector size="6" baseType="variant">
      <vt:variant>
        <vt:lpstr>Polices utilisées</vt:lpstr>
      </vt:variant>
      <vt:variant>
        <vt:i4>13</vt:i4>
      </vt:variant>
      <vt:variant>
        <vt:lpstr>Thème</vt:lpstr>
      </vt:variant>
      <vt:variant>
        <vt:i4>1</vt:i4>
      </vt:variant>
      <vt:variant>
        <vt:lpstr>Titres des diapositives</vt:lpstr>
      </vt:variant>
      <vt:variant>
        <vt:i4>14</vt:i4>
      </vt:variant>
    </vt:vector>
  </HeadingPairs>
  <TitlesOfParts>
    <vt:vector size="28" baseType="lpstr">
      <vt:lpstr>MS Mincho</vt:lpstr>
      <vt:lpstr>Aharoni</vt:lpstr>
      <vt:lpstr>Arial</vt:lpstr>
      <vt:lpstr>Arial Narrow</vt:lpstr>
      <vt:lpstr>Calibri</vt:lpstr>
      <vt:lpstr>Ebrima</vt:lpstr>
      <vt:lpstr>Georgia</vt:lpstr>
      <vt:lpstr>Rockwell</vt:lpstr>
      <vt:lpstr>Rockwell Condensed</vt:lpstr>
      <vt:lpstr>Segoe UI Symbol</vt:lpstr>
      <vt:lpstr>Times New Roman</vt:lpstr>
      <vt:lpstr>Tw Cen MT</vt:lpstr>
      <vt:lpstr>Wingdings</vt:lpstr>
      <vt:lpstr>Type de bois</vt:lpstr>
      <vt:lpstr>REPUBLIQUE TOGOLAISE MINISTERE DE LA SANTE ET DE LA PROTECTION SOCIALE</vt:lpstr>
      <vt:lpstr>Plan de présentation </vt:lpstr>
      <vt:lpstr> 1. Contexte et justification </vt:lpstr>
      <vt:lpstr> 1. Contexte et justification </vt:lpstr>
      <vt:lpstr> 2. Les mécanismes de financement innovants : qu’est-ce que sait? </vt:lpstr>
      <vt:lpstr> 2. Les mécanismes de financement innovants : qu’est-ce que sait? </vt:lpstr>
      <vt:lpstr> 3. Les mécanismes de financement innovants : quels principes ? </vt:lpstr>
      <vt:lpstr>  4. Les mécanismes de financement innovants : questions clés  </vt:lpstr>
      <vt:lpstr>  4. Les mécanismes de financement innovants : questions clés  </vt:lpstr>
      <vt:lpstr> 5. Les mécanismes de financement innovants dans le contexte du Togo pour cheminer vers la Couverture Sanitaire Universelle   </vt:lpstr>
      <vt:lpstr> 5. Les mécanismes de financement innovants dans le contexte du Togo pour cheminer vers la Couverture Sanitaire Universelle  </vt:lpstr>
      <vt:lpstr> 6. Conclusion </vt:lpstr>
      <vt:lpstr> 6. Conclusion </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KLAMATETOU</dc:creator>
  <cp:lastModifiedBy>TOSHIBA</cp:lastModifiedBy>
  <cp:revision>540</cp:revision>
  <dcterms:created xsi:type="dcterms:W3CDTF">2013-01-30T12:24:26Z</dcterms:created>
  <dcterms:modified xsi:type="dcterms:W3CDTF">2017-02-09T03:40:04Z</dcterms:modified>
</cp:coreProperties>
</file>